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xls" ContentType="application/vnd.ms-exce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docProps/custom.xml" ContentType="application/vnd.openxmlformats-officedocument.custom-propertie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charts/chart7.xml" ContentType="application/vnd.openxmlformats-officedocument.drawingml.chart+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Default Extension="vml" ContentType="application/vnd.openxmlformats-officedocument.vmlDrawing"/>
  <Override PartName="/ppt/notesSlides/notesSlide11.xml" ContentType="application/vnd.openxmlformats-officedocument.presentationml.notesSlide+xml"/>
  <Override PartName="/ppt/charts/chart6.xml" ContentType="application/vnd.openxmlformats-officedocument.drawingml.chart+xml"/>
  <Override PartName="/ppt/notesSlides/notesSlide20.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9" r:id="rId1"/>
  </p:sldMasterIdLst>
  <p:notesMasterIdLst>
    <p:notesMasterId r:id="rId22"/>
  </p:notesMasterIdLst>
  <p:handoutMasterIdLst>
    <p:handoutMasterId r:id="rId23"/>
  </p:handoutMasterIdLst>
  <p:sldIdLst>
    <p:sldId id="495" r:id="rId2"/>
    <p:sldId id="520" r:id="rId3"/>
    <p:sldId id="492" r:id="rId4"/>
    <p:sldId id="518" r:id="rId5"/>
    <p:sldId id="499" r:id="rId6"/>
    <p:sldId id="501" r:id="rId7"/>
    <p:sldId id="523" r:id="rId8"/>
    <p:sldId id="524" r:id="rId9"/>
    <p:sldId id="502" r:id="rId10"/>
    <p:sldId id="503" r:id="rId11"/>
    <p:sldId id="505" r:id="rId12"/>
    <p:sldId id="504" r:id="rId13"/>
    <p:sldId id="506" r:id="rId14"/>
    <p:sldId id="513" r:id="rId15"/>
    <p:sldId id="507" r:id="rId16"/>
    <p:sldId id="514" r:id="rId17"/>
    <p:sldId id="509" r:id="rId18"/>
    <p:sldId id="510" r:id="rId19"/>
    <p:sldId id="538" r:id="rId20"/>
    <p:sldId id="350" r:id="rId21"/>
  </p:sldIdLst>
  <p:sldSz cx="9144000" cy="6858000" type="screen4x3"/>
  <p:notesSz cx="6669088" cy="9926638"/>
  <p:defaultTextStyle>
    <a:defPPr>
      <a:defRPr lang="zh-CN"/>
    </a:defPPr>
    <a:lvl1pPr algn="l" rtl="0" fontAlgn="base">
      <a:spcBef>
        <a:spcPct val="0"/>
      </a:spcBef>
      <a:spcAft>
        <a:spcPct val="0"/>
      </a:spcAft>
      <a:defRPr kern="1200">
        <a:solidFill>
          <a:schemeClr val="tx1"/>
        </a:solidFill>
        <a:latin typeface="Arial" charset="0"/>
        <a:ea typeface="SimSun" pitchFamily="2" charset="-122"/>
        <a:cs typeface="+mn-cs"/>
      </a:defRPr>
    </a:lvl1pPr>
    <a:lvl2pPr marL="457200" algn="l" rtl="0" fontAlgn="base">
      <a:spcBef>
        <a:spcPct val="0"/>
      </a:spcBef>
      <a:spcAft>
        <a:spcPct val="0"/>
      </a:spcAft>
      <a:defRPr kern="1200">
        <a:solidFill>
          <a:schemeClr val="tx1"/>
        </a:solidFill>
        <a:latin typeface="Arial" charset="0"/>
        <a:ea typeface="SimSun" pitchFamily="2" charset="-122"/>
        <a:cs typeface="+mn-cs"/>
      </a:defRPr>
    </a:lvl2pPr>
    <a:lvl3pPr marL="914400" algn="l" rtl="0" fontAlgn="base">
      <a:spcBef>
        <a:spcPct val="0"/>
      </a:spcBef>
      <a:spcAft>
        <a:spcPct val="0"/>
      </a:spcAft>
      <a:defRPr kern="1200">
        <a:solidFill>
          <a:schemeClr val="tx1"/>
        </a:solidFill>
        <a:latin typeface="Arial" charset="0"/>
        <a:ea typeface="SimSun" pitchFamily="2" charset="-122"/>
        <a:cs typeface="+mn-cs"/>
      </a:defRPr>
    </a:lvl3pPr>
    <a:lvl4pPr marL="1371600" algn="l" rtl="0" fontAlgn="base">
      <a:spcBef>
        <a:spcPct val="0"/>
      </a:spcBef>
      <a:spcAft>
        <a:spcPct val="0"/>
      </a:spcAft>
      <a:defRPr kern="1200">
        <a:solidFill>
          <a:schemeClr val="tx1"/>
        </a:solidFill>
        <a:latin typeface="Arial" charset="0"/>
        <a:ea typeface="SimSun" pitchFamily="2" charset="-122"/>
        <a:cs typeface="+mn-cs"/>
      </a:defRPr>
    </a:lvl4pPr>
    <a:lvl5pPr marL="1828800" algn="l" rtl="0" fontAlgn="base">
      <a:spcBef>
        <a:spcPct val="0"/>
      </a:spcBef>
      <a:spcAft>
        <a:spcPct val="0"/>
      </a:spcAft>
      <a:defRPr kern="1200">
        <a:solidFill>
          <a:schemeClr val="tx1"/>
        </a:solidFill>
        <a:latin typeface="Arial" charset="0"/>
        <a:ea typeface="SimSun" pitchFamily="2" charset="-122"/>
        <a:cs typeface="+mn-cs"/>
      </a:defRPr>
    </a:lvl5pPr>
    <a:lvl6pPr marL="2286000" algn="l" defTabSz="914400" rtl="0" eaLnBrk="1" latinLnBrk="0" hangingPunct="1">
      <a:defRPr kern="1200">
        <a:solidFill>
          <a:schemeClr val="tx1"/>
        </a:solidFill>
        <a:latin typeface="Arial" charset="0"/>
        <a:ea typeface="SimSun" pitchFamily="2" charset="-122"/>
        <a:cs typeface="+mn-cs"/>
      </a:defRPr>
    </a:lvl6pPr>
    <a:lvl7pPr marL="2743200" algn="l" defTabSz="914400" rtl="0" eaLnBrk="1" latinLnBrk="0" hangingPunct="1">
      <a:defRPr kern="1200">
        <a:solidFill>
          <a:schemeClr val="tx1"/>
        </a:solidFill>
        <a:latin typeface="Arial" charset="0"/>
        <a:ea typeface="SimSun" pitchFamily="2" charset="-122"/>
        <a:cs typeface="+mn-cs"/>
      </a:defRPr>
    </a:lvl7pPr>
    <a:lvl8pPr marL="3200400" algn="l" defTabSz="914400" rtl="0" eaLnBrk="1" latinLnBrk="0" hangingPunct="1">
      <a:defRPr kern="1200">
        <a:solidFill>
          <a:schemeClr val="tx1"/>
        </a:solidFill>
        <a:latin typeface="Arial" charset="0"/>
        <a:ea typeface="SimSun" pitchFamily="2" charset="-122"/>
        <a:cs typeface="+mn-cs"/>
      </a:defRPr>
    </a:lvl8pPr>
    <a:lvl9pPr marL="3657600" algn="l" defTabSz="914400" rtl="0" eaLnBrk="1" latinLnBrk="0" hangingPunct="1">
      <a:defRPr kern="1200">
        <a:solidFill>
          <a:schemeClr val="tx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33CC33"/>
    <a:srgbClr val="3366FF"/>
    <a:srgbClr val="66FFFF"/>
    <a:srgbClr val="C6FCE6"/>
    <a:srgbClr val="CB071E"/>
    <a:srgbClr val="FF5050"/>
    <a:srgbClr val="CB0723"/>
  </p:clrMru>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55" autoAdjust="0"/>
    <p:restoredTop sz="73655" autoAdjust="0"/>
  </p:normalViewPr>
  <p:slideViewPr>
    <p:cSldViewPr>
      <p:cViewPr>
        <p:scale>
          <a:sx n="50" d="100"/>
          <a:sy n="50" d="100"/>
        </p:scale>
        <p:origin x="-1086" y="-108"/>
      </p:cViewPr>
      <p:guideLst>
        <p:guide orient="horz" pos="2160"/>
        <p:guide pos="2880"/>
      </p:guideLst>
    </p:cSldViewPr>
  </p:slideViewPr>
  <p:outlineViewPr>
    <p:cViewPr>
      <p:scale>
        <a:sx n="33" d="100"/>
        <a:sy n="33" d="100"/>
      </p:scale>
      <p:origin x="66" y="4704"/>
    </p:cViewPr>
  </p:outlineViewPr>
  <p:notesTextViewPr>
    <p:cViewPr>
      <p:scale>
        <a:sx n="100" d="100"/>
        <a:sy n="100" d="100"/>
      </p:scale>
      <p:origin x="0" y="3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nqueen.xls" TargetMode="External"/></Relationships>
</file>

<file path=ppt/charts/_rels/chart7.xml.rels><?xml version="1.0" encoding="UTF-8" standalone="yes"?>
<Relationships xmlns="http://schemas.openxmlformats.org/package/2006/relationships"><Relationship Id="rId1" Type="http://schemas.openxmlformats.org/officeDocument/2006/relationships/oleObject" Target="file:///D:\wlei_work\0_MY-DOCS\WLEI-&#28023;&#40485;\paper(done)-CGO.2010\case_test_159_all.xls"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27020928457131"/>
          <c:y val="8.4507042253523443E-2"/>
          <c:w val="0.51039318525500765"/>
          <c:h val="0.69718309859155081"/>
        </c:manualLayout>
      </c:layout>
      <c:lineChart>
        <c:grouping val="standard"/>
        <c:ser>
          <c:idx val="0"/>
          <c:order val="0"/>
          <c:tx>
            <c:strRef>
              <c:f>'102-nqt'!$B$40</c:f>
              <c:strCache>
                <c:ptCount val="1"/>
                <c:pt idx="0">
                  <c:v>Cilk</c:v>
                </c:pt>
              </c:strCache>
            </c:strRef>
          </c:tx>
          <c:spPr>
            <a:ln w="12700">
              <a:solidFill>
                <a:srgbClr val="CC00CC"/>
              </a:solidFill>
              <a:prstDash val="solid"/>
            </a:ln>
          </c:spPr>
          <c:marker>
            <c:symbol val="x"/>
            <c:size val="6"/>
            <c:spPr>
              <a:noFill/>
              <a:ln>
                <a:solidFill>
                  <a:srgbClr val="CC00CC"/>
                </a:solidFill>
                <a:prstDash val="solid"/>
              </a:ln>
            </c:spPr>
          </c:marker>
          <c:val>
            <c:numRef>
              <c:f>'102-nqt'!$C$40:$J$40</c:f>
              <c:numCache>
                <c:formatCode>General</c:formatCode>
                <c:ptCount val="8"/>
                <c:pt idx="0">
                  <c:v>0.30760292192132832</c:v>
                </c:pt>
                <c:pt idx="1">
                  <c:v>0.61772476850844615</c:v>
                </c:pt>
                <c:pt idx="2">
                  <c:v>0.93014743058874672</c:v>
                </c:pt>
                <c:pt idx="3">
                  <c:v>1.2374854107653279</c:v>
                </c:pt>
                <c:pt idx="4">
                  <c:v>1.5443022422557324</c:v>
                </c:pt>
                <c:pt idx="5">
                  <c:v>1.8637346825665295</c:v>
                </c:pt>
                <c:pt idx="6">
                  <c:v>2.1644139908310782</c:v>
                </c:pt>
                <c:pt idx="7">
                  <c:v>2.4743753483036635</c:v>
                </c:pt>
              </c:numCache>
            </c:numRef>
          </c:val>
        </c:ser>
        <c:ser>
          <c:idx val="1"/>
          <c:order val="1"/>
          <c:tx>
            <c:strRef>
              <c:f>'102-nqt'!$B$41</c:f>
              <c:strCache>
                <c:ptCount val="1"/>
                <c:pt idx="0">
                  <c:v>Cilk-SYNCHED</c:v>
                </c:pt>
              </c:strCache>
            </c:strRef>
          </c:tx>
          <c:spPr>
            <a:ln w="12700">
              <a:solidFill>
                <a:srgbClr val="CC00CC"/>
              </a:solidFill>
              <a:prstDash val="solid"/>
            </a:ln>
          </c:spPr>
          <c:marker>
            <c:symbol val="diamond"/>
            <c:size val="6"/>
            <c:spPr>
              <a:noFill/>
              <a:ln>
                <a:solidFill>
                  <a:srgbClr val="CC00CC"/>
                </a:solidFill>
                <a:prstDash val="solid"/>
              </a:ln>
            </c:spPr>
          </c:marker>
          <c:val>
            <c:numRef>
              <c:f>'102-nqt'!$C$41:$J$41</c:f>
              <c:numCache>
                <c:formatCode>General</c:formatCode>
                <c:ptCount val="8"/>
                <c:pt idx="0">
                  <c:v>0.33003602583231656</c:v>
                </c:pt>
                <c:pt idx="1">
                  <c:v>0.67627830927670263</c:v>
                </c:pt>
                <c:pt idx="2">
                  <c:v>1.026070935248844</c:v>
                </c:pt>
                <c:pt idx="3">
                  <c:v>1.3522063558380479</c:v>
                </c:pt>
                <c:pt idx="4">
                  <c:v>1.6943213363507301</c:v>
                </c:pt>
                <c:pt idx="5">
                  <c:v>2.0413467940091397</c:v>
                </c:pt>
                <c:pt idx="6">
                  <c:v>2.3733737785850044</c:v>
                </c:pt>
                <c:pt idx="7">
                  <c:v>2.7131797050141402</c:v>
                </c:pt>
              </c:numCache>
            </c:numRef>
          </c:val>
        </c:ser>
        <c:ser>
          <c:idx val="2"/>
          <c:order val="2"/>
          <c:tx>
            <c:strRef>
              <c:f>'102-nqt'!$B$42</c:f>
              <c:strCache>
                <c:ptCount val="1"/>
                <c:pt idx="0">
                  <c:v>Tascell</c:v>
                </c:pt>
              </c:strCache>
            </c:strRef>
          </c:tx>
          <c:spPr>
            <a:ln w="12700">
              <a:solidFill>
                <a:srgbClr val="0912C3"/>
              </a:solidFill>
              <a:prstDash val="solid"/>
            </a:ln>
          </c:spPr>
          <c:marker>
            <c:symbol val="diamond"/>
            <c:size val="6"/>
            <c:spPr>
              <a:solidFill>
                <a:srgbClr val="0912C3"/>
              </a:solidFill>
              <a:ln>
                <a:solidFill>
                  <a:srgbClr val="0912C3"/>
                </a:solidFill>
                <a:prstDash val="solid"/>
              </a:ln>
            </c:spPr>
          </c:marker>
          <c:val>
            <c:numRef>
              <c:f>'102-nqt'!$C$42:$J$42</c:f>
              <c:numCache>
                <c:formatCode>General</c:formatCode>
                <c:ptCount val="8"/>
                <c:pt idx="0">
                  <c:v>0.71266313710747264</c:v>
                </c:pt>
                <c:pt idx="1">
                  <c:v>1.2464001928623112</c:v>
                </c:pt>
                <c:pt idx="2">
                  <c:v>1.8533984605038021</c:v>
                </c:pt>
                <c:pt idx="3">
                  <c:v>2.4204923769726272</c:v>
                </c:pt>
                <c:pt idx="4">
                  <c:v>2.8751499491170587</c:v>
                </c:pt>
                <c:pt idx="5">
                  <c:v>3.6908050881996153</c:v>
                </c:pt>
                <c:pt idx="6">
                  <c:v>3.6754344139090778</c:v>
                </c:pt>
                <c:pt idx="7">
                  <c:v>4.2701299368843104</c:v>
                </c:pt>
              </c:numCache>
            </c:numRef>
          </c:val>
        </c:ser>
        <c:ser>
          <c:idx val="3"/>
          <c:order val="3"/>
          <c:tx>
            <c:strRef>
              <c:f>'102-nqt'!$B$43</c:f>
              <c:strCache>
                <c:ptCount val="1"/>
                <c:pt idx="0">
                  <c:v>AdaptiveTC</c:v>
                </c:pt>
              </c:strCache>
            </c:strRef>
          </c:tx>
          <c:spPr>
            <a:ln w="12700">
              <a:solidFill>
                <a:srgbClr val="FF0000"/>
              </a:solidFill>
              <a:prstDash val="solid"/>
            </a:ln>
          </c:spPr>
          <c:marker>
            <c:symbol val="triangle"/>
            <c:size val="6"/>
            <c:spPr>
              <a:solidFill>
                <a:srgbClr val="FF0000"/>
              </a:solidFill>
              <a:ln>
                <a:solidFill>
                  <a:srgbClr val="FF0000"/>
                </a:solidFill>
                <a:prstDash val="solid"/>
              </a:ln>
            </c:spPr>
          </c:marker>
          <c:val>
            <c:numRef>
              <c:f>'102-nqt'!$C$43:$J$43</c:f>
              <c:numCache>
                <c:formatCode>General</c:formatCode>
                <c:ptCount val="8"/>
                <c:pt idx="0">
                  <c:v>0.92075483479746278</c:v>
                </c:pt>
                <c:pt idx="1">
                  <c:v>1.8396497304472739</c:v>
                </c:pt>
                <c:pt idx="2">
                  <c:v>2.7667011395995447</c:v>
                </c:pt>
                <c:pt idx="3">
                  <c:v>3.6833732061836306</c:v>
                </c:pt>
                <c:pt idx="4">
                  <c:v>4.593384625006685</c:v>
                </c:pt>
                <c:pt idx="5">
                  <c:v>5.5145348188716508</c:v>
                </c:pt>
                <c:pt idx="6">
                  <c:v>6.4448961423388873</c:v>
                </c:pt>
                <c:pt idx="7">
                  <c:v>7.3528122194445755</c:v>
                </c:pt>
              </c:numCache>
            </c:numRef>
          </c:val>
        </c:ser>
        <c:marker val="1"/>
        <c:axId val="66630400"/>
        <c:axId val="66632704"/>
      </c:lineChart>
      <c:catAx>
        <c:axId val="66630400"/>
        <c:scaling>
          <c:orientation val="minMax"/>
        </c:scaling>
        <c:axPos val="b"/>
        <c:majorGridlines>
          <c:spPr>
            <a:ln w="3175">
              <a:solidFill>
                <a:srgbClr val="C0C0C0"/>
              </a:solidFill>
              <a:prstDash val="sysDash"/>
            </a:ln>
          </c:spPr>
        </c:majorGridlines>
        <c:title>
          <c:tx>
            <c:rich>
              <a:bodyPr/>
              <a:lstStyle/>
              <a:p>
                <a:pPr>
                  <a:defRPr lang="en-US" sz="1800" b="0" i="0" u="none" strike="noStrike" baseline="0">
                    <a:solidFill>
                      <a:srgbClr val="000000"/>
                    </a:solidFill>
                    <a:latin typeface="Times New Roman"/>
                    <a:ea typeface="Times New Roman"/>
                    <a:cs typeface="Times New Roman"/>
                  </a:defRPr>
                </a:pPr>
                <a:r>
                  <a:rPr lang="en-US" altLang="en-US" sz="1800" b="1"/>
                  <a:t>Number of Threads</a:t>
                </a:r>
              </a:p>
            </c:rich>
          </c:tx>
          <c:layout>
            <c:manualLayout>
              <c:xMode val="edge"/>
              <c:yMode val="edge"/>
              <c:x val="0.21125344314293379"/>
              <c:y val="0.88920777144235319"/>
            </c:manualLayout>
          </c:layout>
          <c:spPr>
            <a:noFill/>
            <a:ln w="25400">
              <a:noFill/>
            </a:ln>
          </c:spPr>
        </c:title>
        <c:numFmt formatCode="General" sourceLinked="1"/>
        <c:majorTickMark val="in"/>
        <c:tickLblPos val="nextTo"/>
        <c:spPr>
          <a:ln w="3175">
            <a:solidFill>
              <a:srgbClr val="000000"/>
            </a:solidFill>
            <a:prstDash val="solid"/>
          </a:ln>
        </c:spPr>
        <c:txPr>
          <a:bodyPr rot="0" vert="horz"/>
          <a:lstStyle/>
          <a:p>
            <a:pPr>
              <a:defRPr lang="en-US" sz="1400" b="0" i="0" u="none" strike="noStrike" baseline="0">
                <a:solidFill>
                  <a:srgbClr val="000000"/>
                </a:solidFill>
                <a:latin typeface="Times New Roman" pitchFamily="18" charset="0"/>
                <a:ea typeface="宋体"/>
                <a:cs typeface="Times New Roman" pitchFamily="18" charset="0"/>
              </a:defRPr>
            </a:pPr>
            <a:endParaRPr lang="zh-CN"/>
          </a:p>
        </c:txPr>
        <c:crossAx val="66632704"/>
        <c:crosses val="autoZero"/>
        <c:auto val="1"/>
        <c:lblAlgn val="ctr"/>
        <c:lblOffset val="100"/>
        <c:tickLblSkip val="1"/>
        <c:tickMarkSkip val="1"/>
      </c:catAx>
      <c:valAx>
        <c:axId val="66632704"/>
        <c:scaling>
          <c:orientation val="minMax"/>
        </c:scaling>
        <c:axPos val="l"/>
        <c:majorGridlines>
          <c:spPr>
            <a:ln w="3175">
              <a:solidFill>
                <a:srgbClr val="C0C0C0"/>
              </a:solidFill>
              <a:prstDash val="sysDash"/>
            </a:ln>
          </c:spPr>
        </c:majorGridlines>
        <c:title>
          <c:tx>
            <c:rich>
              <a:bodyPr/>
              <a:lstStyle/>
              <a:p>
                <a:pPr>
                  <a:defRPr lang="en-US" sz="1800" b="1" i="0" u="none" strike="noStrike" baseline="0">
                    <a:solidFill>
                      <a:srgbClr val="000000"/>
                    </a:solidFill>
                    <a:latin typeface="Times New Roman"/>
                    <a:ea typeface="Times New Roman"/>
                    <a:cs typeface="Times New Roman"/>
                  </a:defRPr>
                </a:pPr>
                <a:r>
                  <a:rPr lang="en-US" altLang="en-US" sz="1800" b="1"/>
                  <a:t>Speedup</a:t>
                </a:r>
              </a:p>
            </c:rich>
          </c:tx>
          <c:layout>
            <c:manualLayout>
              <c:xMode val="edge"/>
              <c:yMode val="edge"/>
              <c:x val="1.8475835396900796E-2"/>
              <c:y val="0.34976528795970052"/>
            </c:manualLayout>
          </c:layout>
          <c:spPr>
            <a:noFill/>
            <a:ln w="25400">
              <a:noFill/>
            </a:ln>
          </c:spPr>
        </c:title>
        <c:numFmt formatCode="General" sourceLinked="1"/>
        <c:majorTickMark val="in"/>
        <c:tickLblPos val="nextTo"/>
        <c:spPr>
          <a:ln w="3175">
            <a:solidFill>
              <a:srgbClr val="000000"/>
            </a:solidFill>
            <a:prstDash val="solid"/>
          </a:ln>
        </c:spPr>
        <c:txPr>
          <a:bodyPr rot="0" vert="horz"/>
          <a:lstStyle/>
          <a:p>
            <a:pPr>
              <a:defRPr lang="en-US" sz="1400" b="0" i="0" u="none" strike="noStrike" baseline="0">
                <a:solidFill>
                  <a:srgbClr val="000000"/>
                </a:solidFill>
                <a:latin typeface="Times New Roman" pitchFamily="18" charset="0"/>
                <a:ea typeface="宋体"/>
                <a:cs typeface="Times New Roman" pitchFamily="18" charset="0"/>
              </a:defRPr>
            </a:pPr>
            <a:endParaRPr lang="zh-CN"/>
          </a:p>
        </c:txPr>
        <c:crossAx val="66630400"/>
        <c:crosses val="autoZero"/>
        <c:crossBetween val="midCat"/>
      </c:valAx>
      <c:spPr>
        <a:noFill/>
        <a:ln w="12700">
          <a:solidFill>
            <a:srgbClr val="808080"/>
          </a:solidFill>
          <a:prstDash val="solid"/>
        </a:ln>
      </c:spPr>
    </c:plotArea>
    <c:legend>
      <c:legendPos val="r"/>
      <c:layout>
        <c:manualLayout>
          <c:xMode val="edge"/>
          <c:yMode val="edge"/>
          <c:x val="0.67436558062750984"/>
          <c:y val="0.28521133134220716"/>
          <c:w val="0.30715951142149633"/>
          <c:h val="0.29929586387908952"/>
        </c:manualLayout>
      </c:layout>
      <c:spPr>
        <a:solidFill>
          <a:srgbClr val="FFFFFF"/>
        </a:solidFill>
        <a:ln w="3175">
          <a:solidFill>
            <a:srgbClr val="000000"/>
          </a:solidFill>
          <a:prstDash val="solid"/>
        </a:ln>
      </c:spPr>
      <c:txPr>
        <a:bodyPr/>
        <a:lstStyle/>
        <a:p>
          <a:pPr>
            <a:defRPr lang="en-US" sz="1400" b="0" i="0" u="none" strike="noStrike" baseline="0">
              <a:solidFill>
                <a:srgbClr val="000000"/>
              </a:solidFill>
              <a:latin typeface="Times New Roman"/>
              <a:ea typeface="Times New Roman"/>
              <a:cs typeface="Times New Roman"/>
            </a:defRPr>
          </a:pPr>
          <a:endParaRPr lang="zh-CN"/>
        </a:p>
      </c:txPr>
    </c:legend>
    <c:plotVisOnly val="1"/>
    <c:dispBlanksAs val="gap"/>
  </c:chart>
  <c:spPr>
    <a:solidFill>
      <a:srgbClr val="FFFFFF"/>
    </a:solidFill>
    <a:ln w="9525">
      <a:noFill/>
    </a:ln>
  </c:spPr>
  <c:txPr>
    <a:bodyPr/>
    <a:lstStyle/>
    <a:p>
      <a:pPr>
        <a:defRPr sz="1075" b="0" i="0" u="none" strike="noStrike" baseline="0">
          <a:solidFill>
            <a:srgbClr val="000000"/>
          </a:solidFill>
          <a:latin typeface="宋体"/>
          <a:ea typeface="宋体"/>
          <a:cs typeface="宋体"/>
        </a:defRPr>
      </a:pPr>
      <a:endParaRPr lang="zh-CN"/>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4609082853256194"/>
          <c:y val="0.13993174061433494"/>
          <c:w val="0.82510453861349531"/>
          <c:h val="0.70648464163822522"/>
        </c:manualLayout>
      </c:layout>
      <c:barChart>
        <c:barDir val="col"/>
        <c:grouping val="stacked"/>
        <c:ser>
          <c:idx val="0"/>
          <c:order val="0"/>
          <c:tx>
            <c:strRef>
              <c:f>'102-nqt-overhead'!$I$38</c:f>
              <c:strCache>
                <c:ptCount val="1"/>
                <c:pt idx="0">
                  <c:v>working</c:v>
                </c:pt>
              </c:strCache>
            </c:strRef>
          </c:tx>
          <c:spPr>
            <a:solidFill>
              <a:srgbClr val="FF3737"/>
            </a:solidFill>
            <a:ln w="12700">
              <a:solidFill>
                <a:srgbClr val="FF3737"/>
              </a:solidFill>
              <a:prstDash val="solid"/>
            </a:ln>
          </c:spPr>
          <c:cat>
            <c:strRef>
              <c:f>'102-nqt-overhead'!$K$37:$N$37</c:f>
              <c:strCache>
                <c:ptCount val="4"/>
                <c:pt idx="0">
                  <c:v>Tascell</c:v>
                </c:pt>
                <c:pt idx="1">
                  <c:v>Cilk</c:v>
                </c:pt>
                <c:pt idx="2">
                  <c:v>Cilk-SYNCHED</c:v>
                </c:pt>
                <c:pt idx="3">
                  <c:v>AdaptiveTC</c:v>
                </c:pt>
              </c:strCache>
            </c:strRef>
          </c:cat>
          <c:val>
            <c:numRef>
              <c:f>'102-nqt-overhead'!$K$38:$N$38</c:f>
              <c:numCache>
                <c:formatCode>0.00%</c:formatCode>
                <c:ptCount val="4"/>
                <c:pt idx="0">
                  <c:v>0.71266313710747264</c:v>
                </c:pt>
                <c:pt idx="1">
                  <c:v>0.30760292192132832</c:v>
                </c:pt>
                <c:pt idx="2">
                  <c:v>0.33003602583231584</c:v>
                </c:pt>
                <c:pt idx="3">
                  <c:v>0.92075483479746278</c:v>
                </c:pt>
              </c:numCache>
            </c:numRef>
          </c:val>
        </c:ser>
        <c:ser>
          <c:idx val="1"/>
          <c:order val="1"/>
          <c:tx>
            <c:strRef>
              <c:f>'102-nqt-overhead'!$I$39</c:f>
              <c:strCache>
                <c:ptCount val="1"/>
                <c:pt idx="0">
                  <c:v>taskprivate variable</c:v>
                </c:pt>
              </c:strCache>
            </c:strRef>
          </c:tx>
          <c:spPr>
            <a:solidFill>
              <a:srgbClr val="5A62F8"/>
            </a:solidFill>
            <a:ln w="12700">
              <a:solidFill>
                <a:srgbClr val="5A62F8"/>
              </a:solidFill>
              <a:prstDash val="solid"/>
            </a:ln>
          </c:spPr>
          <c:cat>
            <c:strRef>
              <c:f>'102-nqt-overhead'!$K$37:$N$37</c:f>
              <c:strCache>
                <c:ptCount val="4"/>
                <c:pt idx="0">
                  <c:v>Tascell</c:v>
                </c:pt>
                <c:pt idx="1">
                  <c:v>Cilk</c:v>
                </c:pt>
                <c:pt idx="2">
                  <c:v>Cilk-SYNCHED</c:v>
                </c:pt>
                <c:pt idx="3">
                  <c:v>AdaptiveTC</c:v>
                </c:pt>
              </c:strCache>
            </c:strRef>
          </c:cat>
          <c:val>
            <c:numRef>
              <c:f>'102-nqt-overhead'!$K$39:$N$39</c:f>
              <c:numCache>
                <c:formatCode>0.00%</c:formatCode>
                <c:ptCount val="4"/>
                <c:pt idx="0">
                  <c:v>0</c:v>
                </c:pt>
                <c:pt idx="1">
                  <c:v>0.5835047748350578</c:v>
                </c:pt>
                <c:pt idx="2">
                  <c:v>0.55313028877298465</c:v>
                </c:pt>
                <c:pt idx="3">
                  <c:v>1.2567735101782681E-2</c:v>
                </c:pt>
              </c:numCache>
            </c:numRef>
          </c:val>
        </c:ser>
        <c:ser>
          <c:idx val="2"/>
          <c:order val="2"/>
          <c:tx>
            <c:strRef>
              <c:f>'102-nqt-overhead'!$I$40</c:f>
              <c:strCache>
                <c:ptCount val="1"/>
                <c:pt idx="0">
                  <c:v>deque/nested function</c:v>
                </c:pt>
              </c:strCache>
            </c:strRef>
          </c:tx>
          <c:spPr>
            <a:solidFill>
              <a:srgbClr val="FFFF00"/>
            </a:solidFill>
            <a:ln w="12700">
              <a:solidFill>
                <a:srgbClr val="FFFF00"/>
              </a:solidFill>
              <a:prstDash val="solid"/>
            </a:ln>
          </c:spPr>
          <c:cat>
            <c:strRef>
              <c:f>'102-nqt-overhead'!$K$37:$N$37</c:f>
              <c:strCache>
                <c:ptCount val="4"/>
                <c:pt idx="0">
                  <c:v>Tascell</c:v>
                </c:pt>
                <c:pt idx="1">
                  <c:v>Cilk</c:v>
                </c:pt>
                <c:pt idx="2">
                  <c:v>Cilk-SYNCHED</c:v>
                </c:pt>
                <c:pt idx="3">
                  <c:v>AdaptiveTC</c:v>
                </c:pt>
              </c:strCache>
            </c:strRef>
          </c:cat>
          <c:val>
            <c:numRef>
              <c:f>'102-nqt-overhead'!$K$40:$N$40</c:f>
              <c:numCache>
                <c:formatCode>0.00%</c:formatCode>
                <c:ptCount val="4"/>
                <c:pt idx="0">
                  <c:v>0.28733686289253163</c:v>
                </c:pt>
                <c:pt idx="1">
                  <c:v>0.10889230324360406</c:v>
                </c:pt>
                <c:pt idx="2">
                  <c:v>0.11683368539469555</c:v>
                </c:pt>
                <c:pt idx="3">
                  <c:v>6.6677430100754567E-2</c:v>
                </c:pt>
              </c:numCache>
            </c:numRef>
          </c:val>
        </c:ser>
        <c:overlap val="100"/>
        <c:axId val="39513472"/>
        <c:axId val="59298944"/>
      </c:barChart>
      <c:catAx>
        <c:axId val="39513472"/>
        <c:scaling>
          <c:orientation val="minMax"/>
        </c:scaling>
        <c:axPos val="b"/>
        <c:numFmt formatCode="General" sourceLinked="1"/>
        <c:majorTickMark val="in"/>
        <c:tickLblPos val="nextTo"/>
        <c:spPr>
          <a:ln w="3175">
            <a:solidFill>
              <a:srgbClr val="000000"/>
            </a:solidFill>
            <a:prstDash val="solid"/>
          </a:ln>
        </c:spPr>
        <c:txPr>
          <a:bodyPr rot="0" vert="horz"/>
          <a:lstStyle/>
          <a:p>
            <a:pPr>
              <a:defRPr lang="en-US" sz="1200" b="1" i="0" u="none" strike="noStrike" kern="0" spc="-100" baseline="0">
                <a:solidFill>
                  <a:srgbClr val="000000"/>
                </a:solidFill>
                <a:latin typeface="Times New Roman"/>
                <a:ea typeface="Times New Roman"/>
                <a:cs typeface="Times New Roman"/>
              </a:defRPr>
            </a:pPr>
            <a:endParaRPr lang="zh-CN"/>
          </a:p>
        </c:txPr>
        <c:crossAx val="59298944"/>
        <c:crosses val="autoZero"/>
        <c:auto val="1"/>
        <c:lblAlgn val="ctr"/>
        <c:lblOffset val="100"/>
        <c:tickLblSkip val="1"/>
        <c:tickMarkSkip val="1"/>
      </c:catAx>
      <c:valAx>
        <c:axId val="59298944"/>
        <c:scaling>
          <c:orientation val="minMax"/>
        </c:scaling>
        <c:axPos val="l"/>
        <c:majorGridlines>
          <c:spPr>
            <a:ln w="3175">
              <a:solidFill>
                <a:schemeClr val="bg1">
                  <a:lumMod val="50000"/>
                </a:schemeClr>
              </a:solidFill>
              <a:prstDash val="solid"/>
            </a:ln>
          </c:spPr>
        </c:majorGridlines>
        <c:numFmt formatCode="0%" sourceLinked="0"/>
        <c:majorTickMark val="in"/>
        <c:tickLblPos val="nextTo"/>
        <c:spPr>
          <a:ln w="3175">
            <a:solidFill>
              <a:srgbClr val="000000"/>
            </a:solidFill>
            <a:prstDash val="solid"/>
          </a:ln>
        </c:spPr>
        <c:txPr>
          <a:bodyPr rot="0" vert="horz"/>
          <a:lstStyle/>
          <a:p>
            <a:pPr>
              <a:defRPr lang="en-US" sz="1000" b="0" i="0" u="none" strike="noStrike" baseline="0">
                <a:solidFill>
                  <a:srgbClr val="000000"/>
                </a:solidFill>
                <a:latin typeface="Times New Roman"/>
                <a:ea typeface="Times New Roman"/>
                <a:cs typeface="Times New Roman"/>
              </a:defRPr>
            </a:pPr>
            <a:endParaRPr lang="zh-CN"/>
          </a:p>
        </c:txPr>
        <c:crossAx val="39513472"/>
        <c:crosses val="autoZero"/>
        <c:crossBetween val="between"/>
      </c:valAx>
      <c:spPr>
        <a:solidFill>
          <a:srgbClr val="FFFFFF"/>
        </a:solidFill>
        <a:ln w="12700">
          <a:solidFill>
            <a:schemeClr val="bg1"/>
          </a:solidFill>
          <a:prstDash val="solid"/>
        </a:ln>
      </c:spPr>
    </c:plotArea>
    <c:legend>
      <c:legendPos val="t"/>
      <c:layout>
        <c:manualLayout>
          <c:xMode val="edge"/>
          <c:yMode val="edge"/>
          <c:x val="1.9766382507971629E-2"/>
          <c:y val="2.3912323459567581E-2"/>
          <c:w val="0.96596407887030666"/>
          <c:h val="0.16490149443393612"/>
        </c:manualLayout>
      </c:layout>
      <c:spPr>
        <a:solidFill>
          <a:srgbClr val="FFFFFF"/>
        </a:solidFill>
        <a:ln w="3175">
          <a:noFill/>
          <a:prstDash val="solid"/>
        </a:ln>
      </c:spPr>
      <c:txPr>
        <a:bodyPr/>
        <a:lstStyle/>
        <a:p>
          <a:pPr>
            <a:defRPr lang="en-US" sz="1800" b="1" i="0" u="none" strike="noStrike" kern="0" spc="-100" baseline="0">
              <a:solidFill>
                <a:srgbClr val="000000"/>
              </a:solidFill>
              <a:latin typeface="Times New Roman"/>
              <a:ea typeface="Times New Roman"/>
              <a:cs typeface="Times New Roman"/>
            </a:defRPr>
          </a:pPr>
          <a:endParaRPr lang="zh-CN"/>
        </a:p>
      </c:txPr>
    </c:legend>
    <c:plotVisOnly val="1"/>
    <c:dispBlanksAs val="gap"/>
  </c:chart>
  <c:spPr>
    <a:solidFill>
      <a:srgbClr val="FFFFFF"/>
    </a:solidFill>
    <a:ln w="9525">
      <a:noFill/>
    </a:ln>
  </c:spPr>
  <c:txPr>
    <a:bodyPr/>
    <a:lstStyle/>
    <a:p>
      <a:pPr>
        <a:defRPr sz="1000" b="0" i="0" u="none" strike="noStrike" baseline="0">
          <a:solidFill>
            <a:srgbClr val="000000"/>
          </a:solidFill>
          <a:latin typeface="Times New Roman"/>
          <a:ea typeface="Times New Roman"/>
          <a:cs typeface="Times New Roman"/>
        </a:defRPr>
      </a:pPr>
      <a:endParaRPr lang="zh-CN"/>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zh-CN"/>
  <c:chart>
    <c:plotArea>
      <c:layout/>
      <c:barChart>
        <c:barDir val="col"/>
        <c:grouping val="percentStacked"/>
        <c:ser>
          <c:idx val="0"/>
          <c:order val="0"/>
          <c:tx>
            <c:strRef>
              <c:f>'multi-oh'!$B$87</c:f>
              <c:strCache>
                <c:ptCount val="1"/>
                <c:pt idx="0">
                  <c:v>busy</c:v>
                </c:pt>
              </c:strCache>
            </c:strRef>
          </c:tx>
          <c:spPr>
            <a:solidFill>
              <a:srgbClr val="FF6565"/>
            </a:solidFill>
          </c:spPr>
          <c:dLbls>
            <c:numFmt formatCode="0.0%" sourceLinked="0"/>
            <c:txPr>
              <a:bodyPr/>
              <a:lstStyle/>
              <a:p>
                <a:pPr>
                  <a:defRPr lang="en-US" sz="1800" b="1">
                    <a:solidFill>
                      <a:schemeClr val="tx1"/>
                    </a:solidFill>
                    <a:latin typeface="Times New Roman" pitchFamily="18" charset="0"/>
                    <a:cs typeface="Times New Roman" pitchFamily="18" charset="0"/>
                  </a:defRPr>
                </a:pPr>
                <a:endParaRPr lang="zh-CN"/>
              </a:p>
            </c:txPr>
            <c:showVal val="1"/>
          </c:dLbls>
          <c:cat>
            <c:strRef>
              <c:f>'multi-oh'!$C$86:$E$86</c:f>
              <c:strCache>
                <c:ptCount val="3"/>
                <c:pt idx="0">
                  <c:v>Tascell</c:v>
                </c:pt>
                <c:pt idx="1">
                  <c:v>Cilk</c:v>
                </c:pt>
                <c:pt idx="2">
                  <c:v>AdaptiveTC</c:v>
                </c:pt>
              </c:strCache>
            </c:strRef>
          </c:cat>
          <c:val>
            <c:numRef>
              <c:f>'multi-oh'!$C$87:$E$87</c:f>
              <c:numCache>
                <c:formatCode>General</c:formatCode>
                <c:ptCount val="3"/>
                <c:pt idx="0">
                  <c:v>0.83300000000000063</c:v>
                </c:pt>
                <c:pt idx="1">
                  <c:v>0.999</c:v>
                </c:pt>
                <c:pt idx="2">
                  <c:v>0.99</c:v>
                </c:pt>
              </c:numCache>
            </c:numRef>
          </c:val>
        </c:ser>
        <c:ser>
          <c:idx val="1"/>
          <c:order val="1"/>
          <c:tx>
            <c:strRef>
              <c:f>'multi-oh'!$B$88</c:f>
              <c:strCache>
                <c:ptCount val="1"/>
                <c:pt idx="0">
                  <c:v>idle</c:v>
                </c:pt>
              </c:strCache>
            </c:strRef>
          </c:tx>
          <c:spPr>
            <a:solidFill>
              <a:srgbClr val="92D050"/>
            </a:solidFill>
          </c:spPr>
          <c:dLbls>
            <c:numFmt formatCode="0.0%" sourceLinked="0"/>
            <c:txPr>
              <a:bodyPr/>
              <a:lstStyle/>
              <a:p>
                <a:pPr>
                  <a:defRPr lang="en-US" sz="1400">
                    <a:latin typeface="Times New Roman" pitchFamily="18" charset="0"/>
                    <a:cs typeface="Times New Roman" pitchFamily="18" charset="0"/>
                  </a:defRPr>
                </a:pPr>
                <a:endParaRPr lang="zh-CN"/>
              </a:p>
            </c:txPr>
            <c:showVal val="1"/>
          </c:dLbls>
          <c:cat>
            <c:strRef>
              <c:f>'multi-oh'!$C$86:$E$86</c:f>
              <c:strCache>
                <c:ptCount val="3"/>
                <c:pt idx="0">
                  <c:v>Tascell</c:v>
                </c:pt>
                <c:pt idx="1">
                  <c:v>Cilk</c:v>
                </c:pt>
                <c:pt idx="2">
                  <c:v>AdaptiveTC</c:v>
                </c:pt>
              </c:strCache>
            </c:strRef>
          </c:cat>
          <c:val>
            <c:numRef>
              <c:f>'multi-oh'!$C$88:$E$88</c:f>
              <c:numCache>
                <c:formatCode>General</c:formatCode>
                <c:ptCount val="3"/>
                <c:pt idx="0">
                  <c:v>0.16700000000000001</c:v>
                </c:pt>
                <c:pt idx="1">
                  <c:v>1.0000000000000041E-3</c:v>
                </c:pt>
                <c:pt idx="2">
                  <c:v>1.0000000000000005E-2</c:v>
                </c:pt>
              </c:numCache>
            </c:numRef>
          </c:val>
        </c:ser>
        <c:dLbls>
          <c:showVal val="1"/>
        </c:dLbls>
        <c:gapWidth val="95"/>
        <c:overlap val="100"/>
        <c:axId val="39537280"/>
        <c:axId val="39547264"/>
      </c:barChart>
      <c:catAx>
        <c:axId val="39537280"/>
        <c:scaling>
          <c:orientation val="minMax"/>
        </c:scaling>
        <c:axPos val="b"/>
        <c:numFmt formatCode="General" sourceLinked="1"/>
        <c:majorTickMark val="none"/>
        <c:tickLblPos val="nextTo"/>
        <c:txPr>
          <a:bodyPr/>
          <a:lstStyle/>
          <a:p>
            <a:pPr>
              <a:defRPr lang="en-US" sz="1800">
                <a:latin typeface="Times New Roman" pitchFamily="18" charset="0"/>
                <a:cs typeface="Times New Roman" pitchFamily="18" charset="0"/>
              </a:defRPr>
            </a:pPr>
            <a:endParaRPr lang="zh-CN"/>
          </a:p>
        </c:txPr>
        <c:crossAx val="39547264"/>
        <c:crosses val="autoZero"/>
        <c:auto val="1"/>
        <c:lblAlgn val="ctr"/>
        <c:lblOffset val="100"/>
      </c:catAx>
      <c:valAx>
        <c:axId val="39547264"/>
        <c:scaling>
          <c:orientation val="minMax"/>
        </c:scaling>
        <c:delete val="1"/>
        <c:axPos val="l"/>
        <c:numFmt formatCode="0%" sourceLinked="1"/>
        <c:tickLblPos val="none"/>
        <c:crossAx val="39537280"/>
        <c:crosses val="autoZero"/>
        <c:crossBetween val="between"/>
      </c:valAx>
    </c:plotArea>
    <c:legend>
      <c:legendPos val="t"/>
      <c:layout/>
      <c:txPr>
        <a:bodyPr/>
        <a:lstStyle/>
        <a:p>
          <a:pPr>
            <a:defRPr lang="en-US" sz="2800" b="1">
              <a:latin typeface="Times New Roman" pitchFamily="18" charset="0"/>
              <a:cs typeface="Times New Roman" pitchFamily="18" charset="0"/>
            </a:defRPr>
          </a:pPr>
          <a:endParaRPr lang="zh-CN"/>
        </a:p>
      </c:txPr>
    </c:legend>
    <c:plotVisOnly val="1"/>
    <c:dispBlanksAs val="gap"/>
  </c:chart>
  <c:spPr>
    <a:ln>
      <a:noFill/>
    </a:ln>
  </c:sp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3425956276123671"/>
          <c:y val="8.8339375033431228E-2"/>
          <c:w val="0.50231595033083387"/>
          <c:h val="0.67844640025673664"/>
        </c:manualLayout>
      </c:layout>
      <c:lineChart>
        <c:grouping val="standard"/>
        <c:ser>
          <c:idx val="0"/>
          <c:order val="0"/>
          <c:tx>
            <c:strRef>
              <c:f>'102-nq'!$B$27</c:f>
              <c:strCache>
                <c:ptCount val="1"/>
                <c:pt idx="0">
                  <c:v>Cilk</c:v>
                </c:pt>
              </c:strCache>
            </c:strRef>
          </c:tx>
          <c:spPr>
            <a:ln w="12700">
              <a:solidFill>
                <a:srgbClr val="CC00CC"/>
              </a:solidFill>
              <a:prstDash val="solid"/>
            </a:ln>
          </c:spPr>
          <c:marker>
            <c:symbol val="x"/>
            <c:size val="5"/>
            <c:spPr>
              <a:noFill/>
              <a:ln>
                <a:solidFill>
                  <a:srgbClr val="CC00CC"/>
                </a:solidFill>
                <a:prstDash val="solid"/>
              </a:ln>
            </c:spPr>
          </c:marker>
          <c:val>
            <c:numRef>
              <c:f>'102-nq'!$C$27:$J$27</c:f>
              <c:numCache>
                <c:formatCode>General</c:formatCode>
                <c:ptCount val="8"/>
                <c:pt idx="0">
                  <c:v>0.82790006714491193</c:v>
                </c:pt>
                <c:pt idx="1">
                  <c:v>1.658838143269578</c:v>
                </c:pt>
                <c:pt idx="2">
                  <c:v>2.4776051504109704</c:v>
                </c:pt>
                <c:pt idx="3">
                  <c:v>3.3038385774922845</c:v>
                </c:pt>
                <c:pt idx="4">
                  <c:v>4.0990865974435415</c:v>
                </c:pt>
                <c:pt idx="5">
                  <c:v>4.9240580109953385</c:v>
                </c:pt>
                <c:pt idx="6">
                  <c:v>5.6957212515883855</c:v>
                </c:pt>
                <c:pt idx="7">
                  <c:v>6.5142178608648855</c:v>
                </c:pt>
              </c:numCache>
            </c:numRef>
          </c:val>
        </c:ser>
        <c:ser>
          <c:idx val="1"/>
          <c:order val="1"/>
          <c:tx>
            <c:strRef>
              <c:f>'102-nq'!$B$28</c:f>
              <c:strCache>
                <c:ptCount val="1"/>
                <c:pt idx="0">
                  <c:v>Cilk-SYNCHED</c:v>
                </c:pt>
              </c:strCache>
            </c:strRef>
          </c:tx>
          <c:spPr>
            <a:ln w="12700">
              <a:solidFill>
                <a:srgbClr val="CC00CC"/>
              </a:solidFill>
              <a:prstDash val="solid"/>
            </a:ln>
          </c:spPr>
          <c:marker>
            <c:symbol val="diamond"/>
            <c:size val="6"/>
            <c:spPr>
              <a:noFill/>
              <a:ln>
                <a:solidFill>
                  <a:srgbClr val="CC00CC"/>
                </a:solidFill>
                <a:prstDash val="solid"/>
              </a:ln>
            </c:spPr>
          </c:marker>
          <c:val>
            <c:numRef>
              <c:f>'102-nq'!$C$28:$J$28</c:f>
              <c:numCache>
                <c:formatCode>General</c:formatCode>
                <c:ptCount val="8"/>
                <c:pt idx="0">
                  <c:v>0.83798780396345063</c:v>
                </c:pt>
                <c:pt idx="1">
                  <c:v>1.6778622103420542</c:v>
                </c:pt>
                <c:pt idx="2">
                  <c:v>2.3731814425328186</c:v>
                </c:pt>
                <c:pt idx="3">
                  <c:v>3.2214219585613186</c:v>
                </c:pt>
                <c:pt idx="4">
                  <c:v>4.0445344752568655</c:v>
                </c:pt>
                <c:pt idx="5">
                  <c:v>4.7667249890909469</c:v>
                </c:pt>
                <c:pt idx="6">
                  <c:v>5.5083324904124034</c:v>
                </c:pt>
                <c:pt idx="7">
                  <c:v>6.2832545500584676</c:v>
                </c:pt>
              </c:numCache>
            </c:numRef>
          </c:val>
        </c:ser>
        <c:ser>
          <c:idx val="2"/>
          <c:order val="2"/>
          <c:tx>
            <c:strRef>
              <c:f>'102-nq'!$B$29</c:f>
              <c:strCache>
                <c:ptCount val="1"/>
                <c:pt idx="0">
                  <c:v>Tascell</c:v>
                </c:pt>
              </c:strCache>
            </c:strRef>
          </c:tx>
          <c:spPr>
            <a:ln w="12700">
              <a:solidFill>
                <a:srgbClr val="0912C3"/>
              </a:solidFill>
              <a:prstDash val="solid"/>
            </a:ln>
          </c:spPr>
          <c:marker>
            <c:symbol val="diamond"/>
            <c:size val="5"/>
            <c:spPr>
              <a:solidFill>
                <a:srgbClr val="0912C3"/>
              </a:solidFill>
              <a:ln>
                <a:solidFill>
                  <a:srgbClr val="0912C3"/>
                </a:solidFill>
                <a:prstDash val="solid"/>
              </a:ln>
            </c:spPr>
          </c:marker>
          <c:val>
            <c:numRef>
              <c:f>'102-nq'!$C$29:$J$29</c:f>
              <c:numCache>
                <c:formatCode>General</c:formatCode>
                <c:ptCount val="8"/>
                <c:pt idx="0">
                  <c:v>0.88342494700375407</c:v>
                </c:pt>
                <c:pt idx="1">
                  <c:v>1.2187863830269992</c:v>
                </c:pt>
                <c:pt idx="2">
                  <c:v>1.7669044545771808</c:v>
                </c:pt>
                <c:pt idx="3">
                  <c:v>2.5001620781468019</c:v>
                </c:pt>
                <c:pt idx="4">
                  <c:v>3.1111537441832007</c:v>
                </c:pt>
                <c:pt idx="5">
                  <c:v>3.714274124129076</c:v>
                </c:pt>
                <c:pt idx="6">
                  <c:v>4.2300640810659944</c:v>
                </c:pt>
                <c:pt idx="7">
                  <c:v>4.8662988208352465</c:v>
                </c:pt>
              </c:numCache>
            </c:numRef>
          </c:val>
        </c:ser>
        <c:ser>
          <c:idx val="3"/>
          <c:order val="3"/>
          <c:tx>
            <c:strRef>
              <c:f>'102-nq'!$B$30</c:f>
              <c:strCache>
                <c:ptCount val="1"/>
                <c:pt idx="0">
                  <c:v>AdaptiveTC</c:v>
                </c:pt>
              </c:strCache>
            </c:strRef>
          </c:tx>
          <c:spPr>
            <a:ln w="12700">
              <a:solidFill>
                <a:srgbClr val="FF0000"/>
              </a:solidFill>
              <a:prstDash val="solid"/>
            </a:ln>
          </c:spPr>
          <c:marker>
            <c:symbol val="triangle"/>
            <c:size val="6"/>
            <c:spPr>
              <a:solidFill>
                <a:srgbClr val="FF0000"/>
              </a:solidFill>
              <a:ln>
                <a:solidFill>
                  <a:srgbClr val="FF0000"/>
                </a:solidFill>
                <a:prstDash val="solid"/>
              </a:ln>
            </c:spPr>
          </c:marker>
          <c:val>
            <c:numRef>
              <c:f>'102-nq'!$C$30:$J$30</c:f>
              <c:numCache>
                <c:formatCode>General</c:formatCode>
                <c:ptCount val="8"/>
                <c:pt idx="0">
                  <c:v>0.9049445667567505</c:v>
                </c:pt>
                <c:pt idx="1">
                  <c:v>1.8109759052105061</c:v>
                </c:pt>
                <c:pt idx="2">
                  <c:v>2.707287839873</c:v>
                </c:pt>
                <c:pt idx="3">
                  <c:v>3.6136556350568134</c:v>
                </c:pt>
                <c:pt idx="4">
                  <c:v>4.5264013148215723</c:v>
                </c:pt>
                <c:pt idx="5">
                  <c:v>5.4185387679161945</c:v>
                </c:pt>
                <c:pt idx="6">
                  <c:v>6.3242783376038281</c:v>
                </c:pt>
                <c:pt idx="7">
                  <c:v>7.2266294226119534</c:v>
                </c:pt>
              </c:numCache>
            </c:numRef>
          </c:val>
        </c:ser>
        <c:marker val="1"/>
        <c:axId val="66687744"/>
        <c:axId val="66690048"/>
      </c:lineChart>
      <c:catAx>
        <c:axId val="66687744"/>
        <c:scaling>
          <c:orientation val="minMax"/>
        </c:scaling>
        <c:axPos val="b"/>
        <c:majorGridlines>
          <c:spPr>
            <a:ln w="3175">
              <a:solidFill>
                <a:srgbClr val="C0C0C0"/>
              </a:solidFill>
              <a:prstDash val="sysDash"/>
            </a:ln>
          </c:spPr>
        </c:majorGridlines>
        <c:title>
          <c:tx>
            <c:rich>
              <a:bodyPr/>
              <a:lstStyle/>
              <a:p>
                <a:pPr>
                  <a:defRPr lang="en-US" sz="1800" b="1" i="0" u="none" strike="noStrike" baseline="0">
                    <a:solidFill>
                      <a:srgbClr val="000000"/>
                    </a:solidFill>
                    <a:latin typeface="Times New Roman" pitchFamily="18" charset="0"/>
                    <a:ea typeface="Times New Roman"/>
                    <a:cs typeface="Times New Roman" pitchFamily="18" charset="0"/>
                  </a:defRPr>
                </a:pPr>
                <a:r>
                  <a:rPr lang="en-US" altLang="en-US" sz="1800" b="1">
                    <a:latin typeface="Times New Roman" pitchFamily="18" charset="0"/>
                    <a:cs typeface="Times New Roman" pitchFamily="18" charset="0"/>
                  </a:rPr>
                  <a:t>Number of Threads</a:t>
                </a:r>
              </a:p>
            </c:rich>
          </c:tx>
          <c:layout>
            <c:manualLayout>
              <c:xMode val="edge"/>
              <c:yMode val="edge"/>
              <c:x val="0.26157456012443536"/>
              <c:y val="0.86572580983288805"/>
            </c:manualLayout>
          </c:layout>
          <c:spPr>
            <a:noFill/>
            <a:ln w="25400">
              <a:noFill/>
            </a:ln>
          </c:spPr>
        </c:title>
        <c:numFmt formatCode="General" sourceLinked="1"/>
        <c:majorTickMark val="in"/>
        <c:tickLblPos val="nextTo"/>
        <c:spPr>
          <a:ln w="3175">
            <a:solidFill>
              <a:srgbClr val="000000"/>
            </a:solidFill>
            <a:prstDash val="solid"/>
          </a:ln>
        </c:spPr>
        <c:txPr>
          <a:bodyPr rot="0" vert="horz"/>
          <a:lstStyle/>
          <a:p>
            <a:pPr>
              <a:defRPr lang="en-US" sz="1400" b="0" i="0" u="none" strike="noStrike" baseline="0">
                <a:solidFill>
                  <a:srgbClr val="000000"/>
                </a:solidFill>
                <a:latin typeface="Times New Roman" pitchFamily="18" charset="0"/>
                <a:ea typeface="宋体" pitchFamily="2" charset="-122"/>
                <a:cs typeface="Times New Roman" pitchFamily="18" charset="0"/>
              </a:defRPr>
            </a:pPr>
            <a:endParaRPr lang="zh-CN"/>
          </a:p>
        </c:txPr>
        <c:crossAx val="66690048"/>
        <c:crosses val="autoZero"/>
        <c:auto val="1"/>
        <c:lblAlgn val="ctr"/>
        <c:lblOffset val="100"/>
        <c:tickLblSkip val="1"/>
        <c:tickMarkSkip val="1"/>
      </c:catAx>
      <c:valAx>
        <c:axId val="66690048"/>
        <c:scaling>
          <c:orientation val="minMax"/>
        </c:scaling>
        <c:axPos val="l"/>
        <c:majorGridlines>
          <c:spPr>
            <a:ln w="3175">
              <a:solidFill>
                <a:srgbClr val="C0C0C0"/>
              </a:solidFill>
              <a:prstDash val="sysDash"/>
            </a:ln>
          </c:spPr>
        </c:majorGridlines>
        <c:title>
          <c:tx>
            <c:rich>
              <a:bodyPr/>
              <a:lstStyle/>
              <a:p>
                <a:pPr>
                  <a:defRPr lang="en-US" sz="1800" b="1" i="0" u="none" strike="noStrike" baseline="0">
                    <a:solidFill>
                      <a:srgbClr val="000000"/>
                    </a:solidFill>
                    <a:latin typeface="Times New Roman" pitchFamily="18" charset="0"/>
                    <a:ea typeface="Times New Roman"/>
                    <a:cs typeface="Times New Roman" pitchFamily="18" charset="0"/>
                  </a:defRPr>
                </a:pPr>
                <a:r>
                  <a:rPr lang="en-US" altLang="en-US" sz="1800" b="1">
                    <a:latin typeface="Times New Roman" pitchFamily="18" charset="0"/>
                    <a:cs typeface="Times New Roman" pitchFamily="18" charset="0"/>
                  </a:rPr>
                  <a:t>Speedup</a:t>
                </a:r>
              </a:p>
            </c:rich>
          </c:tx>
          <c:layout>
            <c:manualLayout>
              <c:xMode val="edge"/>
              <c:yMode val="edge"/>
              <c:x val="2.5721633988873619E-2"/>
              <c:y val="0.33922321640254832"/>
            </c:manualLayout>
          </c:layout>
          <c:spPr>
            <a:noFill/>
            <a:ln w="25400">
              <a:noFill/>
            </a:ln>
          </c:spPr>
        </c:title>
        <c:numFmt formatCode="General" sourceLinked="1"/>
        <c:majorTickMark val="in"/>
        <c:tickLblPos val="nextTo"/>
        <c:spPr>
          <a:ln w="3175">
            <a:solidFill>
              <a:srgbClr val="000000"/>
            </a:solidFill>
            <a:prstDash val="solid"/>
          </a:ln>
        </c:spPr>
        <c:txPr>
          <a:bodyPr rot="0" vert="horz"/>
          <a:lstStyle/>
          <a:p>
            <a:pPr>
              <a:defRPr lang="en-US" sz="1400" b="0" i="0" u="none" strike="noStrike" baseline="0">
                <a:solidFill>
                  <a:srgbClr val="000000"/>
                </a:solidFill>
                <a:latin typeface="Times New Roman" pitchFamily="18" charset="0"/>
                <a:ea typeface="宋体"/>
                <a:cs typeface="Times New Roman" pitchFamily="18" charset="0"/>
              </a:defRPr>
            </a:pPr>
            <a:endParaRPr lang="zh-CN"/>
          </a:p>
        </c:txPr>
        <c:crossAx val="66687744"/>
        <c:crosses val="autoZero"/>
        <c:crossBetween val="midCat"/>
      </c:valAx>
      <c:spPr>
        <a:noFill/>
        <a:ln w="12700">
          <a:solidFill>
            <a:srgbClr val="808080"/>
          </a:solidFill>
          <a:prstDash val="solid"/>
        </a:ln>
      </c:spPr>
    </c:plotArea>
    <c:legend>
      <c:legendPos val="r"/>
      <c:layout>
        <c:manualLayout>
          <c:xMode val="edge"/>
          <c:yMode val="edge"/>
          <c:x val="0.67361256926217561"/>
          <c:y val="0.27915239029626088"/>
          <c:w val="0.30787109944590824"/>
          <c:h val="0.30035403721500364"/>
        </c:manualLayout>
      </c:layout>
      <c:spPr>
        <a:solidFill>
          <a:srgbClr val="FFFFFF"/>
        </a:solidFill>
        <a:ln w="3175">
          <a:solidFill>
            <a:srgbClr val="000000"/>
          </a:solidFill>
          <a:prstDash val="solid"/>
        </a:ln>
      </c:spPr>
      <c:txPr>
        <a:bodyPr/>
        <a:lstStyle/>
        <a:p>
          <a:pPr>
            <a:defRPr lang="en-US" sz="1400" b="0" i="0" u="none" strike="noStrike" baseline="0">
              <a:solidFill>
                <a:srgbClr val="000000"/>
              </a:solidFill>
              <a:latin typeface="Times New Roman" pitchFamily="18" charset="0"/>
              <a:ea typeface="Times New Roman"/>
              <a:cs typeface="Times New Roman" pitchFamily="18" charset="0"/>
            </a:defRPr>
          </a:pPr>
          <a:endParaRPr lang="zh-CN"/>
        </a:p>
      </c:txPr>
    </c:legend>
    <c:plotVisOnly val="1"/>
    <c:dispBlanksAs val="gap"/>
  </c:chart>
  <c:spPr>
    <a:solidFill>
      <a:srgbClr val="FFFFFF"/>
    </a:solidFill>
    <a:ln w="9525">
      <a:noFill/>
    </a:ln>
  </c:spPr>
  <c:txPr>
    <a:bodyPr/>
    <a:lstStyle/>
    <a:p>
      <a:pPr>
        <a:defRPr sz="1000" b="0" i="0" u="none" strike="noStrike" baseline="0">
          <a:solidFill>
            <a:srgbClr val="000000"/>
          </a:solidFill>
          <a:latin typeface="宋体"/>
          <a:ea typeface="宋体"/>
          <a:cs typeface="宋体"/>
        </a:defRPr>
      </a:pPr>
      <a:endParaRPr lang="zh-CN"/>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4609082853256194"/>
          <c:y val="0.14675767918088736"/>
          <c:w val="0.82510453861349531"/>
          <c:h val="0.69965870307168065"/>
        </c:manualLayout>
      </c:layout>
      <c:barChart>
        <c:barDir val="col"/>
        <c:grouping val="stacked"/>
        <c:ser>
          <c:idx val="0"/>
          <c:order val="0"/>
          <c:tx>
            <c:strRef>
              <c:f>'102-nq-oh'!$I$32</c:f>
              <c:strCache>
                <c:ptCount val="1"/>
                <c:pt idx="0">
                  <c:v>working</c:v>
                </c:pt>
              </c:strCache>
            </c:strRef>
          </c:tx>
          <c:spPr>
            <a:solidFill>
              <a:srgbClr val="FF3737"/>
            </a:solidFill>
            <a:ln w="12700">
              <a:solidFill>
                <a:srgbClr val="FF3737"/>
              </a:solidFill>
              <a:prstDash val="solid"/>
            </a:ln>
          </c:spPr>
          <c:cat>
            <c:strRef>
              <c:f>'102-nq-oh'!$K$31:$N$31</c:f>
              <c:strCache>
                <c:ptCount val="4"/>
                <c:pt idx="0">
                  <c:v>Tascell</c:v>
                </c:pt>
                <c:pt idx="1">
                  <c:v>Cilk</c:v>
                </c:pt>
                <c:pt idx="2">
                  <c:v>Cilk-SYNCHED</c:v>
                </c:pt>
                <c:pt idx="3">
                  <c:v>AdaptiveTC</c:v>
                </c:pt>
              </c:strCache>
            </c:strRef>
          </c:cat>
          <c:val>
            <c:numRef>
              <c:f>'102-nq-oh'!$K$32:$N$32</c:f>
              <c:numCache>
                <c:formatCode>0.00%</c:formatCode>
                <c:ptCount val="4"/>
                <c:pt idx="0">
                  <c:v>0.88342494700375407</c:v>
                </c:pt>
                <c:pt idx="1">
                  <c:v>0.82790006714491193</c:v>
                </c:pt>
                <c:pt idx="2">
                  <c:v>0.83798780396345063</c:v>
                </c:pt>
                <c:pt idx="3">
                  <c:v>0.9049445667567505</c:v>
                </c:pt>
              </c:numCache>
            </c:numRef>
          </c:val>
        </c:ser>
        <c:ser>
          <c:idx val="1"/>
          <c:order val="1"/>
          <c:tx>
            <c:strRef>
              <c:f>'102-nq-oh'!$I$33</c:f>
              <c:strCache>
                <c:ptCount val="1"/>
                <c:pt idx="0">
                  <c:v>taskprivate variable</c:v>
                </c:pt>
              </c:strCache>
            </c:strRef>
          </c:tx>
          <c:spPr>
            <a:solidFill>
              <a:srgbClr val="5A62F8"/>
            </a:solidFill>
            <a:ln w="12700">
              <a:solidFill>
                <a:srgbClr val="5A62F8"/>
              </a:solidFill>
              <a:prstDash val="solid"/>
            </a:ln>
          </c:spPr>
          <c:cat>
            <c:strRef>
              <c:f>'102-nq-oh'!$K$31:$N$31</c:f>
              <c:strCache>
                <c:ptCount val="4"/>
                <c:pt idx="0">
                  <c:v>Tascell</c:v>
                </c:pt>
                <c:pt idx="1">
                  <c:v>Cilk</c:v>
                </c:pt>
                <c:pt idx="2">
                  <c:v>Cilk-SYNCHED</c:v>
                </c:pt>
                <c:pt idx="3">
                  <c:v>AdaptiveTC</c:v>
                </c:pt>
              </c:strCache>
            </c:strRef>
          </c:cat>
          <c:val>
            <c:numRef>
              <c:f>'102-nq-oh'!$K$33:$N$33</c:f>
              <c:numCache>
                <c:formatCode>0.00%</c:formatCode>
                <c:ptCount val="4"/>
                <c:pt idx="0">
                  <c:v>0</c:v>
                </c:pt>
                <c:pt idx="1">
                  <c:v>9.6499493472402526E-2</c:v>
                </c:pt>
                <c:pt idx="2">
                  <c:v>8.5490585891686705E-2</c:v>
                </c:pt>
                <c:pt idx="3">
                  <c:v>3.6910191923040896E-4</c:v>
                </c:pt>
              </c:numCache>
            </c:numRef>
          </c:val>
        </c:ser>
        <c:ser>
          <c:idx val="2"/>
          <c:order val="2"/>
          <c:tx>
            <c:strRef>
              <c:f>'102-nq-oh'!$I$34</c:f>
              <c:strCache>
                <c:ptCount val="1"/>
                <c:pt idx="0">
                  <c:v>deque/nested function</c:v>
                </c:pt>
              </c:strCache>
            </c:strRef>
          </c:tx>
          <c:spPr>
            <a:solidFill>
              <a:srgbClr val="FFFF00"/>
            </a:solidFill>
            <a:ln w="12700">
              <a:solidFill>
                <a:srgbClr val="FFFF00"/>
              </a:solidFill>
              <a:prstDash val="solid"/>
            </a:ln>
          </c:spPr>
          <c:cat>
            <c:strRef>
              <c:f>'102-nq-oh'!$K$31:$N$31</c:f>
              <c:strCache>
                <c:ptCount val="4"/>
                <c:pt idx="0">
                  <c:v>Tascell</c:v>
                </c:pt>
                <c:pt idx="1">
                  <c:v>Cilk</c:v>
                </c:pt>
                <c:pt idx="2">
                  <c:v>Cilk-SYNCHED</c:v>
                </c:pt>
                <c:pt idx="3">
                  <c:v>AdaptiveTC</c:v>
                </c:pt>
              </c:strCache>
            </c:strRef>
          </c:cat>
          <c:val>
            <c:numRef>
              <c:f>'102-nq-oh'!$K$34:$N$34</c:f>
              <c:numCache>
                <c:formatCode>0.00%</c:formatCode>
                <c:ptCount val="4"/>
                <c:pt idx="0">
                  <c:v>0.11657505299624622</c:v>
                </c:pt>
                <c:pt idx="1">
                  <c:v>7.5600439382685763E-2</c:v>
                </c:pt>
                <c:pt idx="2">
                  <c:v>7.6521610144862917E-2</c:v>
                </c:pt>
                <c:pt idx="3">
                  <c:v>9.4686331324018755E-2</c:v>
                </c:pt>
              </c:numCache>
            </c:numRef>
          </c:val>
        </c:ser>
        <c:overlap val="100"/>
        <c:axId val="39830656"/>
        <c:axId val="39832192"/>
      </c:barChart>
      <c:catAx>
        <c:axId val="39830656"/>
        <c:scaling>
          <c:orientation val="minMax"/>
        </c:scaling>
        <c:axPos val="b"/>
        <c:numFmt formatCode="General" sourceLinked="1"/>
        <c:majorTickMark val="in"/>
        <c:tickLblPos val="nextTo"/>
        <c:spPr>
          <a:ln w="3175">
            <a:solidFill>
              <a:srgbClr val="000000"/>
            </a:solidFill>
            <a:prstDash val="solid"/>
          </a:ln>
        </c:spPr>
        <c:txPr>
          <a:bodyPr rot="0" vert="horz"/>
          <a:lstStyle/>
          <a:p>
            <a:pPr>
              <a:defRPr lang="en-US" sz="1200" b="1" i="0" u="none" strike="noStrike" kern="0" spc="-100" baseline="0">
                <a:solidFill>
                  <a:srgbClr val="000000"/>
                </a:solidFill>
                <a:latin typeface="Times New Roman"/>
                <a:ea typeface="Times New Roman"/>
                <a:cs typeface="Times New Roman"/>
              </a:defRPr>
            </a:pPr>
            <a:endParaRPr lang="zh-CN"/>
          </a:p>
        </c:txPr>
        <c:crossAx val="39832192"/>
        <c:crosses val="autoZero"/>
        <c:auto val="1"/>
        <c:lblAlgn val="ctr"/>
        <c:lblOffset val="100"/>
        <c:tickLblSkip val="1"/>
        <c:tickMarkSkip val="1"/>
      </c:catAx>
      <c:valAx>
        <c:axId val="39832192"/>
        <c:scaling>
          <c:orientation val="minMax"/>
        </c:scaling>
        <c:axPos val="l"/>
        <c:majorGridlines>
          <c:spPr>
            <a:ln w="3175">
              <a:solidFill>
                <a:schemeClr val="bg1">
                  <a:lumMod val="50000"/>
                </a:schemeClr>
              </a:solidFill>
              <a:prstDash val="solid"/>
            </a:ln>
          </c:spPr>
        </c:majorGridlines>
        <c:minorGridlines>
          <c:spPr>
            <a:ln>
              <a:solidFill>
                <a:schemeClr val="bg1"/>
              </a:solidFill>
            </a:ln>
          </c:spPr>
        </c:minorGridlines>
        <c:numFmt formatCode="0%" sourceLinked="0"/>
        <c:majorTickMark val="in"/>
        <c:tickLblPos val="nextTo"/>
        <c:spPr>
          <a:ln w="3175">
            <a:solidFill>
              <a:srgbClr val="000000"/>
            </a:solidFill>
            <a:prstDash val="solid"/>
          </a:ln>
        </c:spPr>
        <c:txPr>
          <a:bodyPr rot="0" vert="horz"/>
          <a:lstStyle/>
          <a:p>
            <a:pPr>
              <a:defRPr lang="en-US" sz="1000" b="0" i="0" u="none" strike="noStrike" baseline="0">
                <a:solidFill>
                  <a:srgbClr val="000000"/>
                </a:solidFill>
                <a:latin typeface="Times New Roman"/>
                <a:ea typeface="Times New Roman"/>
                <a:cs typeface="Times New Roman"/>
              </a:defRPr>
            </a:pPr>
            <a:endParaRPr lang="zh-CN"/>
          </a:p>
        </c:txPr>
        <c:crossAx val="39830656"/>
        <c:crosses val="autoZero"/>
        <c:crossBetween val="between"/>
      </c:valAx>
    </c:plotArea>
    <c:legend>
      <c:legendPos val="t"/>
      <c:layout>
        <c:manualLayout>
          <c:xMode val="edge"/>
          <c:yMode val="edge"/>
          <c:x val="1.0526805923230589E-2"/>
          <c:y val="5.8640486002721134E-3"/>
          <c:w val="0.97397279885468868"/>
          <c:h val="0.17621534340777237"/>
        </c:manualLayout>
      </c:layout>
      <c:spPr>
        <a:solidFill>
          <a:srgbClr val="FFFFFF"/>
        </a:solidFill>
        <a:ln w="3175">
          <a:noFill/>
          <a:prstDash val="solid"/>
        </a:ln>
      </c:spPr>
      <c:txPr>
        <a:bodyPr/>
        <a:lstStyle/>
        <a:p>
          <a:pPr>
            <a:defRPr lang="en-US" sz="1800" b="1" i="0" u="none" strike="noStrike" kern="0" spc="-100" baseline="0">
              <a:solidFill>
                <a:srgbClr val="000000"/>
              </a:solidFill>
              <a:latin typeface="Times New Roman"/>
              <a:ea typeface="Times New Roman"/>
              <a:cs typeface="Times New Roman"/>
            </a:defRPr>
          </a:pPr>
          <a:endParaRPr lang="zh-CN"/>
        </a:p>
      </c:txPr>
    </c:legend>
    <c:plotVisOnly val="1"/>
    <c:dispBlanksAs val="gap"/>
  </c:chart>
  <c:spPr>
    <a:solidFill>
      <a:srgbClr val="FFFFFF"/>
    </a:solidFill>
    <a:ln w="9525">
      <a:noFill/>
    </a:ln>
  </c:spPr>
  <c:txPr>
    <a:bodyPr/>
    <a:lstStyle/>
    <a:p>
      <a:pPr>
        <a:defRPr sz="1000" b="0" i="0" u="none" strike="noStrike" baseline="0">
          <a:solidFill>
            <a:srgbClr val="000000"/>
          </a:solidFill>
          <a:latin typeface="Times New Roman"/>
          <a:ea typeface="Times New Roman"/>
          <a:cs typeface="Times New Roman"/>
        </a:defRPr>
      </a:pPr>
      <a:endParaRPr lang="zh-CN"/>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zh-CN"/>
  <c:chart>
    <c:plotArea>
      <c:layout/>
      <c:barChart>
        <c:barDir val="col"/>
        <c:grouping val="percentStacked"/>
        <c:ser>
          <c:idx val="0"/>
          <c:order val="0"/>
          <c:tx>
            <c:strRef>
              <c:f>'multi-oh'!$B$87</c:f>
              <c:strCache>
                <c:ptCount val="1"/>
                <c:pt idx="0">
                  <c:v>busy</c:v>
                </c:pt>
              </c:strCache>
            </c:strRef>
          </c:tx>
          <c:spPr>
            <a:solidFill>
              <a:srgbClr val="FF6565"/>
            </a:solidFill>
          </c:spPr>
          <c:dLbls>
            <c:numFmt formatCode="0.0%" sourceLinked="0"/>
            <c:txPr>
              <a:bodyPr/>
              <a:lstStyle/>
              <a:p>
                <a:pPr>
                  <a:defRPr lang="en-US" sz="1800" b="1">
                    <a:solidFill>
                      <a:schemeClr val="tx1"/>
                    </a:solidFill>
                    <a:latin typeface="Times New Roman" pitchFamily="18" charset="0"/>
                    <a:cs typeface="Times New Roman" pitchFamily="18" charset="0"/>
                  </a:defRPr>
                </a:pPr>
                <a:endParaRPr lang="zh-CN"/>
              </a:p>
            </c:txPr>
            <c:showVal val="1"/>
          </c:dLbls>
          <c:cat>
            <c:strRef>
              <c:f>'multi-oh'!$C$86:$E$86</c:f>
              <c:strCache>
                <c:ptCount val="3"/>
                <c:pt idx="0">
                  <c:v>Tascell</c:v>
                </c:pt>
                <c:pt idx="1">
                  <c:v>Cilk</c:v>
                </c:pt>
                <c:pt idx="2">
                  <c:v>AdaptiveTC</c:v>
                </c:pt>
              </c:strCache>
            </c:strRef>
          </c:cat>
          <c:val>
            <c:numRef>
              <c:f>'multi-oh'!$C$87:$E$87</c:f>
              <c:numCache>
                <c:formatCode>General</c:formatCode>
                <c:ptCount val="3"/>
                <c:pt idx="0">
                  <c:v>0.79159999999999997</c:v>
                </c:pt>
                <c:pt idx="1">
                  <c:v>0.999</c:v>
                </c:pt>
                <c:pt idx="2">
                  <c:v>0.99099999999999999</c:v>
                </c:pt>
              </c:numCache>
            </c:numRef>
          </c:val>
        </c:ser>
        <c:ser>
          <c:idx val="1"/>
          <c:order val="1"/>
          <c:tx>
            <c:strRef>
              <c:f>'multi-oh'!$B$88</c:f>
              <c:strCache>
                <c:ptCount val="1"/>
                <c:pt idx="0">
                  <c:v>idle</c:v>
                </c:pt>
              </c:strCache>
            </c:strRef>
          </c:tx>
          <c:spPr>
            <a:solidFill>
              <a:srgbClr val="92D050"/>
            </a:solidFill>
          </c:spPr>
          <c:dLbls>
            <c:numFmt formatCode="0.0%" sourceLinked="0"/>
            <c:txPr>
              <a:bodyPr/>
              <a:lstStyle/>
              <a:p>
                <a:pPr>
                  <a:defRPr lang="en-US" sz="1400">
                    <a:latin typeface="Times New Roman" pitchFamily="18" charset="0"/>
                    <a:cs typeface="Times New Roman" pitchFamily="18" charset="0"/>
                  </a:defRPr>
                </a:pPr>
                <a:endParaRPr lang="zh-CN"/>
              </a:p>
            </c:txPr>
            <c:showVal val="1"/>
          </c:dLbls>
          <c:cat>
            <c:strRef>
              <c:f>'multi-oh'!$C$86:$E$86</c:f>
              <c:strCache>
                <c:ptCount val="3"/>
                <c:pt idx="0">
                  <c:v>Tascell</c:v>
                </c:pt>
                <c:pt idx="1">
                  <c:v>Cilk</c:v>
                </c:pt>
                <c:pt idx="2">
                  <c:v>AdaptiveTC</c:v>
                </c:pt>
              </c:strCache>
            </c:strRef>
          </c:cat>
          <c:val>
            <c:numRef>
              <c:f>'multi-oh'!$C$88:$E$88</c:f>
              <c:numCache>
                <c:formatCode>General</c:formatCode>
                <c:ptCount val="3"/>
                <c:pt idx="0">
                  <c:v>0.20840000000000178</c:v>
                </c:pt>
                <c:pt idx="1">
                  <c:v>1.0000000000000041E-3</c:v>
                </c:pt>
                <c:pt idx="2">
                  <c:v>9.0000000000000028E-3</c:v>
                </c:pt>
              </c:numCache>
            </c:numRef>
          </c:val>
        </c:ser>
        <c:dLbls>
          <c:showVal val="1"/>
        </c:dLbls>
        <c:gapWidth val="95"/>
        <c:overlap val="100"/>
        <c:axId val="40119680"/>
        <c:axId val="40129664"/>
      </c:barChart>
      <c:catAx>
        <c:axId val="40119680"/>
        <c:scaling>
          <c:orientation val="minMax"/>
        </c:scaling>
        <c:axPos val="b"/>
        <c:numFmt formatCode="General" sourceLinked="1"/>
        <c:majorTickMark val="none"/>
        <c:tickLblPos val="nextTo"/>
        <c:txPr>
          <a:bodyPr/>
          <a:lstStyle/>
          <a:p>
            <a:pPr>
              <a:defRPr lang="en-US" sz="1800">
                <a:latin typeface="Times New Roman" pitchFamily="18" charset="0"/>
                <a:cs typeface="Times New Roman" pitchFamily="18" charset="0"/>
              </a:defRPr>
            </a:pPr>
            <a:endParaRPr lang="zh-CN"/>
          </a:p>
        </c:txPr>
        <c:crossAx val="40129664"/>
        <c:crosses val="autoZero"/>
        <c:auto val="1"/>
        <c:lblAlgn val="ctr"/>
        <c:lblOffset val="100"/>
      </c:catAx>
      <c:valAx>
        <c:axId val="40129664"/>
        <c:scaling>
          <c:orientation val="minMax"/>
        </c:scaling>
        <c:delete val="1"/>
        <c:axPos val="l"/>
        <c:numFmt formatCode="0%" sourceLinked="1"/>
        <c:tickLblPos val="none"/>
        <c:crossAx val="40119680"/>
        <c:crosses val="autoZero"/>
        <c:crossBetween val="between"/>
      </c:valAx>
    </c:plotArea>
    <c:legend>
      <c:legendPos val="t"/>
      <c:layout/>
      <c:txPr>
        <a:bodyPr/>
        <a:lstStyle/>
        <a:p>
          <a:pPr>
            <a:defRPr lang="en-US" sz="2800" b="1">
              <a:latin typeface="Times New Roman" pitchFamily="18" charset="0"/>
              <a:cs typeface="Times New Roman" pitchFamily="18" charset="0"/>
            </a:defRPr>
          </a:pPr>
          <a:endParaRPr lang="zh-CN"/>
        </a:p>
      </c:txPr>
    </c:legend>
    <c:plotVisOnly val="1"/>
    <c:dispBlanksAs val="gap"/>
  </c:chart>
  <c:spPr>
    <a:ln>
      <a:noFill/>
    </a:ln>
  </c:sp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zh-CN"/>
  <c:chart>
    <c:plotArea>
      <c:layout>
        <c:manualLayout>
          <c:layoutTarget val="inner"/>
          <c:xMode val="edge"/>
          <c:yMode val="edge"/>
          <c:x val="0.10016162989829702"/>
          <c:y val="0.15810307193187981"/>
          <c:w val="0.89176160812677363"/>
          <c:h val="0.44664117820756044"/>
        </c:manualLayout>
      </c:layout>
      <c:barChart>
        <c:barDir val="col"/>
        <c:grouping val="clustered"/>
        <c:ser>
          <c:idx val="0"/>
          <c:order val="0"/>
          <c:tx>
            <c:strRef>
              <c:f>'8 threads'!$C$40</c:f>
              <c:strCache>
                <c:ptCount val="1"/>
                <c:pt idx="0">
                  <c:v>Cilk</c:v>
                </c:pt>
              </c:strCache>
            </c:strRef>
          </c:tx>
          <c:spPr>
            <a:solidFill>
              <a:srgbClr val="FFFF00"/>
            </a:solidFill>
            <a:ln w="12700">
              <a:noFill/>
              <a:prstDash val="solid"/>
            </a:ln>
          </c:spPr>
          <c:cat>
            <c:strRef>
              <c:f>'8 threads'!$B$41:$B$49</c:f>
              <c:strCache>
                <c:ptCount val="9"/>
                <c:pt idx="0">
                  <c:v>Nqueen_array(16)</c:v>
                </c:pt>
                <c:pt idx="1">
                  <c:v>Nqueen_compute(16)</c:v>
                </c:pt>
                <c:pt idx="2">
                  <c:v>Strimko</c:v>
                </c:pt>
                <c:pt idx="3">
                  <c:v>Knight's Tour(6*6)</c:v>
                </c:pt>
                <c:pt idx="4">
                  <c:v>Sudoku (balance_tree)</c:v>
                </c:pt>
                <c:pt idx="5">
                  <c:v>Pentomino(13)</c:v>
                </c:pt>
                <c:pt idx="6">
                  <c:v>Fib(45)</c:v>
                </c:pt>
                <c:pt idx="7">
                  <c:v>Comp(60000)</c:v>
                </c:pt>
                <c:pt idx="8">
                  <c:v>Average</c:v>
                </c:pt>
              </c:strCache>
            </c:strRef>
          </c:cat>
          <c:val>
            <c:numRef>
              <c:f>'8 threads'!$C$41:$C$49</c:f>
              <c:numCache>
                <c:formatCode>General</c:formatCode>
                <c:ptCount val="9"/>
                <c:pt idx="0">
                  <c:v>1</c:v>
                </c:pt>
                <c:pt idx="1">
                  <c:v>1</c:v>
                </c:pt>
                <c:pt idx="2">
                  <c:v>1</c:v>
                </c:pt>
                <c:pt idx="3">
                  <c:v>1</c:v>
                </c:pt>
                <c:pt idx="4">
                  <c:v>1</c:v>
                </c:pt>
                <c:pt idx="5">
                  <c:v>1</c:v>
                </c:pt>
                <c:pt idx="6">
                  <c:v>1</c:v>
                </c:pt>
                <c:pt idx="7">
                  <c:v>1</c:v>
                </c:pt>
                <c:pt idx="8">
                  <c:v>1</c:v>
                </c:pt>
              </c:numCache>
            </c:numRef>
          </c:val>
        </c:ser>
        <c:ser>
          <c:idx val="1"/>
          <c:order val="1"/>
          <c:tx>
            <c:strRef>
              <c:f>'8 threads'!$D$40</c:f>
              <c:strCache>
                <c:ptCount val="1"/>
                <c:pt idx="0">
                  <c:v>Cilk_SYNCHED</c:v>
                </c:pt>
              </c:strCache>
            </c:strRef>
          </c:tx>
          <c:spPr>
            <a:solidFill>
              <a:srgbClr val="F85AE5"/>
            </a:solidFill>
            <a:ln w="25400">
              <a:noFill/>
            </a:ln>
          </c:spPr>
          <c:cat>
            <c:strRef>
              <c:f>'8 threads'!$B$41:$B$49</c:f>
              <c:strCache>
                <c:ptCount val="9"/>
                <c:pt idx="0">
                  <c:v>Nqueen_array(16)</c:v>
                </c:pt>
                <c:pt idx="1">
                  <c:v>Nqueen_compute(16)</c:v>
                </c:pt>
                <c:pt idx="2">
                  <c:v>Strimko</c:v>
                </c:pt>
                <c:pt idx="3">
                  <c:v>Knight's Tour(6*6)</c:v>
                </c:pt>
                <c:pt idx="4">
                  <c:v>Sudoku (balance_tree)</c:v>
                </c:pt>
                <c:pt idx="5">
                  <c:v>Pentomino(13)</c:v>
                </c:pt>
                <c:pt idx="6">
                  <c:v>Fib(45)</c:v>
                </c:pt>
                <c:pt idx="7">
                  <c:v>Comp(60000)</c:v>
                </c:pt>
                <c:pt idx="8">
                  <c:v>Average</c:v>
                </c:pt>
              </c:strCache>
            </c:strRef>
          </c:cat>
          <c:val>
            <c:numRef>
              <c:f>'8 threads'!$D$41:$D$49</c:f>
              <c:numCache>
                <c:formatCode>General</c:formatCode>
                <c:ptCount val="9"/>
                <c:pt idx="0">
                  <c:v>1.0965109666462765</c:v>
                </c:pt>
                <c:pt idx="1">
                  <c:v>0.96454473649185868</c:v>
                </c:pt>
                <c:pt idx="2">
                  <c:v>1.0430449221059219</c:v>
                </c:pt>
                <c:pt idx="3">
                  <c:v>1.0879185050717943</c:v>
                </c:pt>
                <c:pt idx="4">
                  <c:v>1.0758992723008991</c:v>
                </c:pt>
                <c:pt idx="5">
                  <c:v>1.1246322413676828</c:v>
                </c:pt>
                <c:pt idx="8">
                  <c:v>1.0654251073307379</c:v>
                </c:pt>
              </c:numCache>
            </c:numRef>
          </c:val>
        </c:ser>
        <c:ser>
          <c:idx val="2"/>
          <c:order val="2"/>
          <c:tx>
            <c:strRef>
              <c:f>'8 threads'!$E$40</c:f>
              <c:strCache>
                <c:ptCount val="1"/>
                <c:pt idx="0">
                  <c:v>Tascell</c:v>
                </c:pt>
              </c:strCache>
            </c:strRef>
          </c:tx>
          <c:spPr>
            <a:solidFill>
              <a:srgbClr val="6951F9"/>
            </a:solidFill>
            <a:ln w="25400">
              <a:noFill/>
            </a:ln>
          </c:spPr>
          <c:cat>
            <c:strRef>
              <c:f>'8 threads'!$B$41:$B$49</c:f>
              <c:strCache>
                <c:ptCount val="9"/>
                <c:pt idx="0">
                  <c:v>Nqueen_array(16)</c:v>
                </c:pt>
                <c:pt idx="1">
                  <c:v>Nqueen_compute(16)</c:v>
                </c:pt>
                <c:pt idx="2">
                  <c:v>Strimko</c:v>
                </c:pt>
                <c:pt idx="3">
                  <c:v>Knight's Tour(6*6)</c:v>
                </c:pt>
                <c:pt idx="4">
                  <c:v>Sudoku (balance_tree)</c:v>
                </c:pt>
                <c:pt idx="5">
                  <c:v>Pentomino(13)</c:v>
                </c:pt>
                <c:pt idx="6">
                  <c:v>Fib(45)</c:v>
                </c:pt>
                <c:pt idx="7">
                  <c:v>Comp(60000)</c:v>
                </c:pt>
                <c:pt idx="8">
                  <c:v>Average</c:v>
                </c:pt>
              </c:strCache>
            </c:strRef>
          </c:cat>
          <c:val>
            <c:numRef>
              <c:f>'8 threads'!$E$41:$E$49</c:f>
              <c:numCache>
                <c:formatCode>General</c:formatCode>
                <c:ptCount val="9"/>
                <c:pt idx="0">
                  <c:v>1.7257405752169916</c:v>
                </c:pt>
                <c:pt idx="1">
                  <c:v>0.74702733693790691</c:v>
                </c:pt>
                <c:pt idx="2">
                  <c:v>1.3029301731176672</c:v>
                </c:pt>
                <c:pt idx="3">
                  <c:v>1.3416353081104351</c:v>
                </c:pt>
                <c:pt idx="4">
                  <c:v>1.3083517548047783</c:v>
                </c:pt>
                <c:pt idx="5">
                  <c:v>1.1308022555291557</c:v>
                </c:pt>
                <c:pt idx="6">
                  <c:v>3.4193900412409812</c:v>
                </c:pt>
                <c:pt idx="7">
                  <c:v>0.97522717932325653</c:v>
                </c:pt>
                <c:pt idx="8">
                  <c:v>1.4938880780351458</c:v>
                </c:pt>
              </c:numCache>
            </c:numRef>
          </c:val>
        </c:ser>
        <c:ser>
          <c:idx val="3"/>
          <c:order val="3"/>
          <c:tx>
            <c:strRef>
              <c:f>'8 threads'!$F$40</c:f>
              <c:strCache>
                <c:ptCount val="1"/>
                <c:pt idx="0">
                  <c:v>AdaptiveTC</c:v>
                </c:pt>
              </c:strCache>
            </c:strRef>
          </c:tx>
          <c:spPr>
            <a:solidFill>
              <a:srgbClr val="FF5050"/>
            </a:solidFill>
            <a:ln w="25400">
              <a:noFill/>
            </a:ln>
          </c:spPr>
          <c:cat>
            <c:strRef>
              <c:f>'8 threads'!$B$41:$B$49</c:f>
              <c:strCache>
                <c:ptCount val="9"/>
                <c:pt idx="0">
                  <c:v>Nqueen_array(16)</c:v>
                </c:pt>
                <c:pt idx="1">
                  <c:v>Nqueen_compute(16)</c:v>
                </c:pt>
                <c:pt idx="2">
                  <c:v>Strimko</c:v>
                </c:pt>
                <c:pt idx="3">
                  <c:v>Knight's Tour(6*6)</c:v>
                </c:pt>
                <c:pt idx="4">
                  <c:v>Sudoku (balance_tree)</c:v>
                </c:pt>
                <c:pt idx="5">
                  <c:v>Pentomino(13)</c:v>
                </c:pt>
                <c:pt idx="6">
                  <c:v>Fib(45)</c:v>
                </c:pt>
                <c:pt idx="7">
                  <c:v>Comp(60000)</c:v>
                </c:pt>
                <c:pt idx="8">
                  <c:v>Average</c:v>
                </c:pt>
              </c:strCache>
            </c:strRef>
          </c:cat>
          <c:val>
            <c:numRef>
              <c:f>'8 threads'!$F$41:$F$49</c:f>
              <c:numCache>
                <c:formatCode>General</c:formatCode>
                <c:ptCount val="9"/>
                <c:pt idx="0">
                  <c:v>2.971583201588794</c:v>
                </c:pt>
                <c:pt idx="1">
                  <c:v>1.1093625630832815</c:v>
                </c:pt>
                <c:pt idx="2">
                  <c:v>2.7274264774087191</c:v>
                </c:pt>
                <c:pt idx="3">
                  <c:v>2.7977584350313349</c:v>
                </c:pt>
                <c:pt idx="4">
                  <c:v>2.4065485399155828</c:v>
                </c:pt>
                <c:pt idx="5">
                  <c:v>1.8145044131410699</c:v>
                </c:pt>
                <c:pt idx="6">
                  <c:v>2.7544471068148177</c:v>
                </c:pt>
                <c:pt idx="7">
                  <c:v>1.3357163979386826</c:v>
                </c:pt>
                <c:pt idx="8">
                  <c:v>2.2396683918652767</c:v>
                </c:pt>
              </c:numCache>
            </c:numRef>
          </c:val>
        </c:ser>
        <c:axId val="40216064"/>
        <c:axId val="40217600"/>
      </c:barChart>
      <c:catAx>
        <c:axId val="40216064"/>
        <c:scaling>
          <c:orientation val="minMax"/>
        </c:scaling>
        <c:axPos val="b"/>
        <c:numFmt formatCode="General" sourceLinked="1"/>
        <c:majorTickMark val="in"/>
        <c:tickLblPos val="nextTo"/>
        <c:spPr>
          <a:ln w="3175">
            <a:solidFill>
              <a:srgbClr val="000000"/>
            </a:solidFill>
            <a:prstDash val="solid"/>
          </a:ln>
        </c:spPr>
        <c:txPr>
          <a:bodyPr rot="-2700000" vert="horz"/>
          <a:lstStyle/>
          <a:p>
            <a:pPr>
              <a:defRPr lang="en-US" sz="1050" b="0" i="0" u="none" strike="noStrike" baseline="0">
                <a:solidFill>
                  <a:srgbClr val="000000"/>
                </a:solidFill>
                <a:latin typeface="Times New Roman"/>
                <a:ea typeface="Times New Roman"/>
                <a:cs typeface="Times New Roman"/>
              </a:defRPr>
            </a:pPr>
            <a:endParaRPr lang="zh-CN"/>
          </a:p>
        </c:txPr>
        <c:crossAx val="40217600"/>
        <c:crosses val="autoZero"/>
        <c:auto val="1"/>
        <c:lblAlgn val="ctr"/>
        <c:lblOffset val="0"/>
        <c:tickLblSkip val="1"/>
        <c:tickMarkSkip val="1"/>
      </c:catAx>
      <c:valAx>
        <c:axId val="40217600"/>
        <c:scaling>
          <c:orientation val="minMax"/>
        </c:scaling>
        <c:axPos val="l"/>
        <c:majorGridlines>
          <c:spPr>
            <a:ln w="3175">
              <a:solidFill>
                <a:schemeClr val="bg1">
                  <a:lumMod val="65000"/>
                </a:schemeClr>
              </a:solidFill>
              <a:prstDash val="solid"/>
            </a:ln>
          </c:spPr>
        </c:majorGridlines>
        <c:title>
          <c:tx>
            <c:rich>
              <a:bodyPr/>
              <a:lstStyle/>
              <a:p>
                <a:pPr>
                  <a:defRPr lang="en-US" sz="1400" b="1" i="0" u="none" strike="noStrike" baseline="0">
                    <a:solidFill>
                      <a:srgbClr val="000000"/>
                    </a:solidFill>
                    <a:latin typeface="Times New Roman" pitchFamily="18" charset="0"/>
                    <a:ea typeface="Times New Roman"/>
                    <a:cs typeface="Times New Roman" pitchFamily="18" charset="0"/>
                  </a:defRPr>
                </a:pPr>
                <a:r>
                  <a:rPr lang="en-US" altLang="en-US" sz="1400" b="1">
                    <a:latin typeface="Times New Roman" pitchFamily="18" charset="0"/>
                    <a:cs typeface="Times New Roman" pitchFamily="18" charset="0"/>
                  </a:rPr>
                  <a:t>Speedup</a:t>
                </a:r>
              </a:p>
            </c:rich>
          </c:tx>
          <c:layout>
            <c:manualLayout>
              <c:xMode val="edge"/>
              <c:yMode val="edge"/>
              <c:x val="8.0775265608900026E-3"/>
              <c:y val="0.26086989126359605"/>
            </c:manualLayout>
          </c:layout>
          <c:spPr>
            <a:noFill/>
            <a:ln w="25400">
              <a:noFill/>
            </a:ln>
          </c:spPr>
        </c:title>
        <c:numFmt formatCode="General" sourceLinked="1"/>
        <c:majorTickMark val="in"/>
        <c:tickLblPos val="nextTo"/>
        <c:spPr>
          <a:ln w="3175">
            <a:solidFill>
              <a:srgbClr val="000000"/>
            </a:solidFill>
            <a:prstDash val="solid"/>
          </a:ln>
        </c:spPr>
        <c:txPr>
          <a:bodyPr rot="0" vert="horz"/>
          <a:lstStyle/>
          <a:p>
            <a:pPr>
              <a:defRPr lang="en-US" sz="1100" b="0" i="0" u="none" strike="noStrike" baseline="0">
                <a:solidFill>
                  <a:srgbClr val="000000"/>
                </a:solidFill>
                <a:latin typeface="Times New Roman" pitchFamily="18" charset="0"/>
                <a:ea typeface="Times New Roman"/>
                <a:cs typeface="Times New Roman" pitchFamily="18" charset="0"/>
              </a:defRPr>
            </a:pPr>
            <a:endParaRPr lang="zh-CN"/>
          </a:p>
        </c:txPr>
        <c:crossAx val="40216064"/>
        <c:crosses val="autoZero"/>
        <c:crossBetween val="between"/>
      </c:valAx>
      <c:spPr>
        <a:solidFill>
          <a:srgbClr val="FFFFFF"/>
        </a:solidFill>
        <a:ln w="25400">
          <a:noFill/>
        </a:ln>
      </c:spPr>
    </c:plotArea>
    <c:legend>
      <c:legendPos val="r"/>
      <c:layout>
        <c:manualLayout>
          <c:xMode val="edge"/>
          <c:yMode val="edge"/>
          <c:x val="6.2302171188929924E-2"/>
          <c:y val="5.1851375720891955E-2"/>
          <c:w val="0.92851844271860007"/>
          <c:h val="0.11857732069205504"/>
        </c:manualLayout>
      </c:layout>
      <c:spPr>
        <a:solidFill>
          <a:srgbClr val="FFFFFF"/>
        </a:solidFill>
        <a:ln w="25400">
          <a:noFill/>
        </a:ln>
      </c:spPr>
      <c:txPr>
        <a:bodyPr/>
        <a:lstStyle/>
        <a:p>
          <a:pPr>
            <a:defRPr lang="en-US" sz="2000" b="1" i="0" u="none" strike="noStrike" kern="0" spc="-100" baseline="0">
              <a:solidFill>
                <a:srgbClr val="000000"/>
              </a:solidFill>
              <a:latin typeface="Times New Roman"/>
              <a:ea typeface="Times New Roman"/>
              <a:cs typeface="Times New Roman"/>
            </a:defRPr>
          </a:pPr>
          <a:endParaRPr lang="zh-CN"/>
        </a:p>
      </c:txPr>
    </c:legend>
    <c:plotVisOnly val="1"/>
    <c:dispBlanksAs val="gap"/>
  </c:chart>
  <c:spPr>
    <a:solidFill>
      <a:srgbClr val="FFFFFF"/>
    </a:solidFill>
    <a:ln w="9525">
      <a:noFill/>
    </a:ln>
  </c:spPr>
  <c:txPr>
    <a:bodyPr/>
    <a:lstStyle/>
    <a:p>
      <a:pPr>
        <a:defRPr sz="875" b="0" i="0" u="none" strike="noStrike" baseline="0">
          <a:solidFill>
            <a:srgbClr val="000000"/>
          </a:solidFill>
          <a:latin typeface="Times New Roman"/>
          <a:ea typeface="Times New Roman"/>
          <a:cs typeface="Times New Roman"/>
        </a:defRPr>
      </a:pPr>
      <a:endParaRPr lang="zh-CN"/>
    </a:p>
  </c:txPr>
  <c:externalData r:id="rId1"/>
</c:chartSpace>
</file>

<file path=ppt/drawings/_rels/vmlDrawing1.v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image" Target="../media/image13.emf"/><Relationship Id="rId1" Type="http://schemas.openxmlformats.org/officeDocument/2006/relationships/image" Target="../media/image12.e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18.emf"/><Relationship Id="rId2" Type="http://schemas.openxmlformats.org/officeDocument/2006/relationships/image" Target="../media/image17.emf"/><Relationship Id="rId1" Type="http://schemas.openxmlformats.org/officeDocument/2006/relationships/image" Target="../media/image16.emf"/></Relationships>
</file>

<file path=ppt/drawings/_rels/vmlDrawing3.vml.rels><?xml version="1.0" encoding="UTF-8" standalone="yes"?>
<Relationships xmlns="http://schemas.openxmlformats.org/package/2006/relationships"><Relationship Id="rId3" Type="http://schemas.openxmlformats.org/officeDocument/2006/relationships/image" Target="../media/image21.emf"/><Relationship Id="rId2" Type="http://schemas.openxmlformats.org/officeDocument/2006/relationships/image" Target="../media/image20.emf"/><Relationship Id="rId1" Type="http://schemas.openxmlformats.org/officeDocument/2006/relationships/image" Target="../media/image19.emf"/><Relationship Id="rId4" Type="http://schemas.openxmlformats.org/officeDocument/2006/relationships/image" Target="../media/image22.emf"/></Relationships>
</file>

<file path=ppt/drawings/_rels/vmlDrawing4.v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image" Target="../media/image23.e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6018"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86019" name="Rectangle 3"/>
          <p:cNvSpPr>
            <a:spLocks noGrp="1" noChangeArrowheads="1"/>
          </p:cNvSpPr>
          <p:nvPr>
            <p:ph type="dt" sz="quarter"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86020" name="Rectangle 4"/>
          <p:cNvSpPr>
            <a:spLocks noGrp="1" noChangeArrowheads="1"/>
          </p:cNvSpPr>
          <p:nvPr>
            <p:ph type="ftr" sz="quarter" idx="2"/>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86021" name="Rectangle 5"/>
          <p:cNvSpPr>
            <a:spLocks noGrp="1" noChangeArrowheads="1"/>
          </p:cNvSpPr>
          <p:nvPr>
            <p:ph type="sldNum" sz="quarter" idx="3"/>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98C87C9F-10FE-4882-9F15-0164973544E4}"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en-US" altLang="zh-CN"/>
          </a:p>
        </p:txBody>
      </p:sp>
      <p:sp>
        <p:nvSpPr>
          <p:cNvPr id="6147" name="Rectangle 3"/>
          <p:cNvSpPr>
            <a:spLocks noGrp="1" noChangeArrowheads="1"/>
          </p:cNvSpPr>
          <p:nvPr>
            <p:ph type="dt" idx="1"/>
          </p:nvPr>
        </p:nvSpPr>
        <p:spPr bwMode="auto">
          <a:xfrm>
            <a:off x="3778250" y="0"/>
            <a:ext cx="2889250" cy="496888"/>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en-US" altLang="zh-CN"/>
          </a:p>
        </p:txBody>
      </p:sp>
      <p:sp>
        <p:nvSpPr>
          <p:cNvPr id="28676" name="Rectangle 4"/>
          <p:cNvSpPr>
            <a:spLocks noGrp="1" noRot="1" noChangeAspect="1" noChangeArrowheads="1" noTextEdit="1"/>
          </p:cNvSpPr>
          <p:nvPr>
            <p:ph type="sldImg" idx="2"/>
          </p:nvPr>
        </p:nvSpPr>
        <p:spPr bwMode="auto">
          <a:xfrm>
            <a:off x="852488" y="744538"/>
            <a:ext cx="4964112" cy="3722687"/>
          </a:xfrm>
          <a:prstGeom prst="rect">
            <a:avLst/>
          </a:prstGeom>
          <a:noFill/>
          <a:ln w="9525">
            <a:solidFill>
              <a:srgbClr val="000000"/>
            </a:solidFill>
            <a:miter lim="800000"/>
            <a:headEnd/>
            <a:tailEnd/>
          </a:ln>
        </p:spPr>
      </p:sp>
      <p:sp>
        <p:nvSpPr>
          <p:cNvPr id="6149" name="Rectangle 5"/>
          <p:cNvSpPr>
            <a:spLocks noGrp="1" noChangeArrowheads="1"/>
          </p:cNvSpPr>
          <p:nvPr>
            <p:ph type="body" sz="quarter" idx="3"/>
          </p:nvPr>
        </p:nvSpPr>
        <p:spPr bwMode="auto">
          <a:xfrm>
            <a:off x="666750" y="4714875"/>
            <a:ext cx="5335588" cy="446722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en-US" altLang="zh-CN"/>
          </a:p>
        </p:txBody>
      </p:sp>
      <p:sp>
        <p:nvSpPr>
          <p:cNvPr id="6151" name="Rectangle 7"/>
          <p:cNvSpPr>
            <a:spLocks noGrp="1" noChangeArrowheads="1"/>
          </p:cNvSpPr>
          <p:nvPr>
            <p:ph type="sldNum" sz="quarter" idx="5"/>
          </p:nvPr>
        </p:nvSpPr>
        <p:spPr bwMode="auto">
          <a:xfrm>
            <a:off x="3778250" y="9428163"/>
            <a:ext cx="2889250" cy="496887"/>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6585C330-2C3C-4C20-8DC2-B238C2C78395}" type="slidenum">
              <a:rPr lang="en-US" altLang="zh-CN"/>
              <a:pPr>
                <a:defRPr/>
              </a:pPr>
              <a:t>‹#›</a:t>
            </a:fld>
            <a:endParaRPr lang="en-US" altLang="zh-CN"/>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SimSun"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幻灯片图像占位符 1"/>
          <p:cNvSpPr>
            <a:spLocks noGrp="1" noRot="1" noChangeAspect="1" noTextEdit="1"/>
          </p:cNvSpPr>
          <p:nvPr>
            <p:ph type="sldImg"/>
          </p:nvPr>
        </p:nvSpPr>
        <p:spPr>
          <a:ln/>
        </p:spPr>
      </p:sp>
      <p:sp>
        <p:nvSpPr>
          <p:cNvPr id="29699" name="备注占位符 2"/>
          <p:cNvSpPr>
            <a:spLocks noGrp="1"/>
          </p:cNvSpPr>
          <p:nvPr>
            <p:ph type="body" idx="1"/>
          </p:nvPr>
        </p:nvSpPr>
        <p:spPr>
          <a:noFill/>
          <a:ln/>
        </p:spPr>
        <p:txBody>
          <a:bodyPr/>
          <a:lstStyle/>
          <a:p>
            <a:endParaRPr lang="zh-CN" altLang="en-US" dirty="0" smtClean="0">
              <a:latin typeface="Arial" charset="0"/>
            </a:endParaRPr>
          </a:p>
        </p:txBody>
      </p:sp>
      <p:sp>
        <p:nvSpPr>
          <p:cNvPr id="29700" name="灯片编号占位符 3"/>
          <p:cNvSpPr>
            <a:spLocks noGrp="1"/>
          </p:cNvSpPr>
          <p:nvPr>
            <p:ph type="sldNum" sz="quarter" idx="5"/>
          </p:nvPr>
        </p:nvSpPr>
        <p:spPr>
          <a:noFill/>
        </p:spPr>
        <p:txBody>
          <a:bodyPr/>
          <a:lstStyle/>
          <a:p>
            <a:fld id="{A0FE8003-D8DB-4965-85EF-9B43D4D0DD34}" type="slidenum">
              <a:rPr lang="en-US" altLang="zh-CN" smtClean="0"/>
              <a:pPr/>
              <a:t>1</a:t>
            </a:fld>
            <a:endParaRPr lang="en-US" altLang="zh-CN"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幻灯片图像占位符 1"/>
          <p:cNvSpPr>
            <a:spLocks noGrp="1" noRot="1" noChangeAspect="1" noTextEdit="1"/>
          </p:cNvSpPr>
          <p:nvPr>
            <p:ph type="sldImg"/>
          </p:nvPr>
        </p:nvSpPr>
        <p:spPr>
          <a:ln/>
        </p:spPr>
      </p:sp>
      <p:sp>
        <p:nvSpPr>
          <p:cNvPr id="30723"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SimSun" pitchFamily="2" charset="-122"/>
                <a:cs typeface="+mn-cs"/>
              </a:rPr>
              <a:t>In multi-threading programming, the programmer exposes the full parallelism in an application program and divides the work into fine-grained tasks. And then work-stealing scheduler maps and schedules these tasks into physical threads. There is a misunderstanding! The programmer doesn’t know how many cores can be used, and doesn’t know the workload situation, so he has to divide the work into fine-grained tasks. While the runtime system assumes that the programmer has already divided the work into appropriate task granularity, so it only considers how to get load balancing. We deal with the misunderstanding. We propose an adaptive task creation strategy to support work-stealing, the new strategy adaptively creates tasks to keep all threads busy and controls the task granularities.</a:t>
            </a:r>
            <a:endParaRPr lang="en-US" altLang="zh-CN" sz="1200" kern="1200" dirty="0" smtClean="0">
              <a:solidFill>
                <a:schemeClr val="tx1"/>
              </a:solidFill>
              <a:latin typeface="Arial" pitchFamily="34" charset="0"/>
              <a:ea typeface="SimSun"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endParaRPr lang="en-US" altLang="zh-CN"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30724" name="灯片编号占位符 3"/>
          <p:cNvSpPr>
            <a:spLocks noGrp="1"/>
          </p:cNvSpPr>
          <p:nvPr>
            <p:ph type="sldNum" sz="quarter" idx="5"/>
          </p:nvPr>
        </p:nvSpPr>
        <p:spPr>
          <a:noFill/>
        </p:spPr>
        <p:txBody>
          <a:bodyPr/>
          <a:lstStyle/>
          <a:p>
            <a:fld id="{25DDCA75-2A12-48C7-AA81-D7AD592E93D1}" type="slidenum">
              <a:rPr lang="en-US" altLang="zh-CN" smtClean="0"/>
              <a:pPr/>
              <a:t>2</a:t>
            </a:fld>
            <a:endParaRPr lang="en-US" altLang="zh-CN"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幻灯片图像占位符 1"/>
          <p:cNvSpPr>
            <a:spLocks noGrp="1" noRot="1" noChangeAspect="1" noTextEdit="1"/>
          </p:cNvSpPr>
          <p:nvPr>
            <p:ph type="sldImg"/>
          </p:nvPr>
        </p:nvSpPr>
        <p:spPr>
          <a:ln/>
        </p:spPr>
      </p:sp>
      <p:sp>
        <p:nvSpPr>
          <p:cNvPr id="31747" name="备注占位符 2"/>
          <p:cNvSpPr>
            <a:spLocks noGrp="1"/>
          </p:cNvSpPr>
          <p:nvPr>
            <p:ph type="body" idx="1"/>
          </p:nvPr>
        </p:nvSpPr>
        <p:spPr>
          <a:noFill/>
          <a:ln/>
        </p:spPr>
        <p:txBody>
          <a:bodyPr/>
          <a:lstStyle/>
          <a:p>
            <a:endParaRPr lang="zh-CN" altLang="en-US" dirty="0" smtClean="0">
              <a:latin typeface="Arial" charset="0"/>
            </a:endParaRPr>
          </a:p>
        </p:txBody>
      </p:sp>
      <p:sp>
        <p:nvSpPr>
          <p:cNvPr id="31748" name="灯片编号占位符 3"/>
          <p:cNvSpPr>
            <a:spLocks noGrp="1"/>
          </p:cNvSpPr>
          <p:nvPr>
            <p:ph type="sldNum" sz="quarter" idx="5"/>
          </p:nvPr>
        </p:nvSpPr>
        <p:spPr>
          <a:noFill/>
        </p:spPr>
        <p:txBody>
          <a:bodyPr/>
          <a:lstStyle/>
          <a:p>
            <a:fld id="{849EE0E5-A7C1-4D99-A0F3-3EA7A90244DA}" type="slidenum">
              <a:rPr lang="en-US" altLang="zh-CN" smtClean="0"/>
              <a:pPr/>
              <a:t>3</a:t>
            </a:fld>
            <a:endParaRPr lang="en-US" altLang="zh-CN"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幻灯片图像占位符 1"/>
          <p:cNvSpPr>
            <a:spLocks noGrp="1" noRot="1" noChangeAspect="1" noTextEdit="1"/>
          </p:cNvSpPr>
          <p:nvPr>
            <p:ph type="sldImg"/>
          </p:nvPr>
        </p:nvSpPr>
        <p:spPr>
          <a:ln/>
        </p:spPr>
      </p:sp>
      <p:sp>
        <p:nvSpPr>
          <p:cNvPr id="32771" name="备注占位符 2"/>
          <p:cNvSpPr>
            <a:spLocks noGrp="1"/>
          </p:cNvSpPr>
          <p:nvPr>
            <p:ph type="body" idx="1"/>
          </p:nvPr>
        </p:nvSpPr>
        <p:spPr>
          <a:noFill/>
          <a:ln/>
        </p:spPr>
        <p:txBody>
          <a:bodyPr/>
          <a:lstStyle/>
          <a:p>
            <a:endParaRPr lang="zh-CN" altLang="en-US" dirty="0" smtClean="0">
              <a:latin typeface="Arial" charset="0"/>
            </a:endParaRPr>
          </a:p>
        </p:txBody>
      </p:sp>
      <p:sp>
        <p:nvSpPr>
          <p:cNvPr id="32772" name="灯片编号占位符 3"/>
          <p:cNvSpPr>
            <a:spLocks noGrp="1"/>
          </p:cNvSpPr>
          <p:nvPr>
            <p:ph type="sldNum" sz="quarter" idx="5"/>
          </p:nvPr>
        </p:nvSpPr>
        <p:spPr>
          <a:noFill/>
        </p:spPr>
        <p:txBody>
          <a:bodyPr/>
          <a:lstStyle/>
          <a:p>
            <a:fld id="{F94D6A86-60BB-433B-B391-0A23A24498A8}" type="slidenum">
              <a:rPr lang="en-US" altLang="zh-CN" smtClean="0"/>
              <a:pPr/>
              <a:t>4</a:t>
            </a:fld>
            <a:endParaRPr lang="en-US" altLang="zh-CN"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TextEdit="1"/>
          </p:cNvSpPr>
          <p:nvPr>
            <p:ph type="sldImg"/>
          </p:nvPr>
        </p:nvSpPr>
        <p:spPr>
          <a:ln/>
        </p:spPr>
      </p:sp>
      <p:sp>
        <p:nvSpPr>
          <p:cNvPr id="33795"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SimSun" pitchFamily="2" charset="-122"/>
                <a:cs typeface="+mn-cs"/>
              </a:rPr>
              <a:t>The task granularity problem is the tradeoff between the system overhead and the dynamic load balancing. </a:t>
            </a:r>
          </a:p>
          <a:p>
            <a:endParaRPr lang="en-US" altLang="zh-CN" dirty="0" smtClean="0">
              <a:latin typeface="Arial" charset="0"/>
            </a:endParaRPr>
          </a:p>
          <a:p>
            <a:r>
              <a:rPr lang="en-US" sz="1200" kern="1200" dirty="0" smtClean="0">
                <a:solidFill>
                  <a:schemeClr val="tx1"/>
                </a:solidFill>
                <a:latin typeface="Arial" pitchFamily="34" charset="0"/>
                <a:ea typeface="SimSun" pitchFamily="2" charset="-122"/>
                <a:cs typeface="+mn-cs"/>
              </a:rPr>
              <a:t>Now Cut-off strategy is used to control the task granularity, it specifies a depth of recursion in a </a:t>
            </a:r>
            <a:r>
              <a:rPr lang="en-US" sz="1200" i="1" kern="1200" dirty="0" smtClean="0">
                <a:solidFill>
                  <a:schemeClr val="tx1"/>
                </a:solidFill>
                <a:latin typeface="Arial" pitchFamily="34" charset="0"/>
                <a:ea typeface="SimSun" pitchFamily="2" charset="-122"/>
                <a:cs typeface="+mn-cs"/>
              </a:rPr>
              <a:t>computation tree</a:t>
            </a:r>
            <a:r>
              <a:rPr lang="en-US" sz="1200" kern="1200" dirty="0" smtClean="0">
                <a:solidFill>
                  <a:schemeClr val="tx1"/>
                </a:solidFill>
                <a:latin typeface="Arial" pitchFamily="34" charset="0"/>
                <a:ea typeface="SimSun" pitchFamily="2" charset="-122"/>
                <a:cs typeface="+mn-cs"/>
              </a:rPr>
              <a:t> beyond which no task could be created. But the big problem here is that when a cut is wrong</a:t>
            </a:r>
            <a:r>
              <a:rPr lang="en-US" sz="1200" b="1" kern="1200" dirty="0" smtClean="0">
                <a:solidFill>
                  <a:schemeClr val="tx1"/>
                </a:solidFill>
                <a:latin typeface="Arial" pitchFamily="34" charset="0"/>
                <a:ea typeface="SimSun" pitchFamily="2" charset="-122"/>
                <a:cs typeface="+mn-cs"/>
              </a:rPr>
              <a:t>,</a:t>
            </a:r>
            <a:r>
              <a:rPr lang="en-US" sz="1200" kern="1200" dirty="0" smtClean="0">
                <a:solidFill>
                  <a:schemeClr val="tx1"/>
                </a:solidFill>
                <a:latin typeface="Arial" pitchFamily="34" charset="0"/>
                <a:ea typeface="SimSun" pitchFamily="2" charset="-122"/>
                <a:cs typeface="+mn-cs"/>
              </a:rPr>
              <a:t> no task can be created and some threads are forced to be idle for lack of task to work on. In unbalanced computation trees, the problem is getting worse. </a:t>
            </a:r>
            <a:endParaRPr lang="zh-CN" altLang="en-US" dirty="0" smtClean="0">
              <a:latin typeface="Arial" charset="0"/>
            </a:endParaRPr>
          </a:p>
        </p:txBody>
      </p:sp>
      <p:sp>
        <p:nvSpPr>
          <p:cNvPr id="33796" name="灯片编号占位符 3"/>
          <p:cNvSpPr>
            <a:spLocks noGrp="1"/>
          </p:cNvSpPr>
          <p:nvPr>
            <p:ph type="sldNum" sz="quarter" idx="5"/>
          </p:nvPr>
        </p:nvSpPr>
        <p:spPr>
          <a:noFill/>
        </p:spPr>
        <p:txBody>
          <a:bodyPr/>
          <a:lstStyle/>
          <a:p>
            <a:fld id="{984BD489-5C67-4B26-B675-986D447B6998}" type="slidenum">
              <a:rPr lang="en-US" altLang="zh-CN" smtClean="0"/>
              <a:pPr/>
              <a:t>5</a:t>
            </a:fld>
            <a:endParaRPr lang="en-US" altLang="zh-CN"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幻灯片图像占位符 1"/>
          <p:cNvSpPr>
            <a:spLocks noGrp="1" noRot="1" noChangeAspect="1" noTextEdit="1"/>
          </p:cNvSpPr>
          <p:nvPr>
            <p:ph type="sldImg"/>
          </p:nvPr>
        </p:nvSpPr>
        <p:spPr>
          <a:ln/>
        </p:spPr>
      </p:sp>
      <p:sp>
        <p:nvSpPr>
          <p:cNvPr id="34819"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SimSun" pitchFamily="2" charset="-122"/>
                <a:cs typeface="+mn-cs"/>
              </a:rPr>
              <a:t>Assume there are four threads to execute nodes in the unbalanced computation tree. </a:t>
            </a:r>
            <a:endParaRPr lang="zh-CN" altLang="en-US"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34820" name="灯片编号占位符 3"/>
          <p:cNvSpPr>
            <a:spLocks noGrp="1"/>
          </p:cNvSpPr>
          <p:nvPr>
            <p:ph type="sldNum" sz="quarter" idx="5"/>
          </p:nvPr>
        </p:nvSpPr>
        <p:spPr>
          <a:noFill/>
        </p:spPr>
        <p:txBody>
          <a:bodyPr/>
          <a:lstStyle/>
          <a:p>
            <a:fld id="{3A1111C3-88A0-4498-B020-8BC79EF6A9AC}" type="slidenum">
              <a:rPr lang="en-US" altLang="zh-CN" smtClean="0"/>
              <a:pPr/>
              <a:t>6</a:t>
            </a:fld>
            <a:endParaRPr lang="en-US" altLang="zh-CN"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幻灯片图像占位符 1"/>
          <p:cNvSpPr>
            <a:spLocks noGrp="1" noRot="1" noChangeAspect="1" noTextEdit="1"/>
          </p:cNvSpPr>
          <p:nvPr>
            <p:ph type="sldImg"/>
          </p:nvPr>
        </p:nvSpPr>
        <p:spPr>
          <a:ln/>
        </p:spPr>
      </p:sp>
      <p:sp>
        <p:nvSpPr>
          <p:cNvPr id="35843" name="备注占位符 2"/>
          <p:cNvSpPr>
            <a:spLocks noGrp="1"/>
          </p:cNvSpPr>
          <p:nvPr>
            <p:ph type="body" idx="1"/>
          </p:nvPr>
        </p:nvSpPr>
        <p:spPr>
          <a:noFill/>
          <a:ln/>
        </p:spPr>
        <p:txBody>
          <a:bodyPr/>
          <a:lstStyle/>
          <a:p>
            <a:endParaRPr lang="zh-CN" altLang="en-US" dirty="0" smtClean="0">
              <a:latin typeface="Arial" charset="0"/>
            </a:endParaRPr>
          </a:p>
        </p:txBody>
      </p:sp>
      <p:sp>
        <p:nvSpPr>
          <p:cNvPr id="35844" name="灯片编号占位符 3"/>
          <p:cNvSpPr>
            <a:spLocks noGrp="1"/>
          </p:cNvSpPr>
          <p:nvPr>
            <p:ph type="sldNum" sz="quarter" idx="5"/>
          </p:nvPr>
        </p:nvSpPr>
        <p:spPr>
          <a:noFill/>
        </p:spPr>
        <p:txBody>
          <a:bodyPr/>
          <a:lstStyle/>
          <a:p>
            <a:fld id="{1C1E413D-1E41-4A85-B6B3-FD6D7C07524C}" type="slidenum">
              <a:rPr lang="en-US" altLang="zh-CN" smtClean="0"/>
              <a:pPr/>
              <a:t>7</a:t>
            </a:fld>
            <a:endParaRPr lang="en-US" altLang="zh-CN"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幻灯片图像占位符 1"/>
          <p:cNvSpPr>
            <a:spLocks noGrp="1" noRot="1" noChangeAspect="1" noTextEdit="1"/>
          </p:cNvSpPr>
          <p:nvPr>
            <p:ph type="sldImg"/>
          </p:nvPr>
        </p:nvSpPr>
        <p:spPr>
          <a:ln/>
        </p:spPr>
      </p:sp>
      <p:sp>
        <p:nvSpPr>
          <p:cNvPr id="36867"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In our strategy, a special task is introduced to switch a thread from a function call to a task, and further generate more child tasks for other threads to steal.</a:t>
            </a:r>
          </a:p>
          <a:p>
            <a:pPr marL="0" marR="0" indent="0" algn="l" defTabSz="914400" rtl="0" eaLnBrk="0" fontAlgn="base" latinLnBrk="0" hangingPunct="0">
              <a:lnSpc>
                <a:spcPct val="100000"/>
              </a:lnSpc>
              <a:spcBef>
                <a:spcPct val="30000"/>
              </a:spcBef>
              <a:spcAft>
                <a:spcPct val="0"/>
              </a:spcAft>
              <a:buClrTx/>
              <a:buSzTx/>
              <a:buFontTx/>
              <a:buNone/>
              <a:tabLst/>
              <a:defRPr/>
            </a:pPr>
            <a:endParaRPr lang="en-US" sz="1200" kern="1200" dirty="0" smtClean="0">
              <a:solidFill>
                <a:schemeClr val="tx1"/>
              </a:solidFill>
              <a:latin typeface="Arial" pitchFamily="34" charset="0"/>
              <a:ea typeface="SimSun" pitchFamily="2" charset="-122"/>
              <a:cs typeface="+mn-cs"/>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SimSun" pitchFamily="2" charset="-122"/>
                <a:cs typeface="+mn-cs"/>
              </a:rPr>
              <a:t>For example, when P2 is executing node12 in the green sub-tree, it could find that some other thread needs a task. P2 will create a special task 12  for node12, and then create child tasks for node 13 and 14 sequentially. Other threads can steal the descendant tasks</a:t>
            </a:r>
            <a:r>
              <a:rPr lang="en-US" sz="1200" b="1" kern="1200" dirty="0" smtClean="0">
                <a:solidFill>
                  <a:schemeClr val="tx1"/>
                </a:solidFill>
                <a:latin typeface="Arial" pitchFamily="34" charset="0"/>
                <a:ea typeface="SimSun" pitchFamily="2" charset="-122"/>
                <a:cs typeface="+mn-cs"/>
              </a:rPr>
              <a:t>. </a:t>
            </a:r>
            <a:r>
              <a:rPr lang="en-US" sz="1200" kern="1200" dirty="0" smtClean="0">
                <a:solidFill>
                  <a:schemeClr val="tx1"/>
                </a:solidFill>
                <a:latin typeface="Arial" pitchFamily="34" charset="0"/>
                <a:ea typeface="SimSun" pitchFamily="2" charset="-122"/>
                <a:cs typeface="+mn-cs"/>
              </a:rPr>
              <a:t>The whole system gets load balancing again.</a:t>
            </a:r>
          </a:p>
          <a:p>
            <a:endParaRPr lang="en-US" altLang="zh-CN"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36868" name="灯片编号占位符 3"/>
          <p:cNvSpPr>
            <a:spLocks noGrp="1"/>
          </p:cNvSpPr>
          <p:nvPr>
            <p:ph type="sldNum" sz="quarter" idx="5"/>
          </p:nvPr>
        </p:nvSpPr>
        <p:spPr>
          <a:noFill/>
        </p:spPr>
        <p:txBody>
          <a:bodyPr/>
          <a:lstStyle/>
          <a:p>
            <a:fld id="{9947DD40-4BF3-479B-A3B8-F751C4991209}" type="slidenum">
              <a:rPr lang="en-US" altLang="zh-CN" smtClean="0"/>
              <a:pPr/>
              <a:t>8</a:t>
            </a:fld>
            <a:endParaRPr lang="en-US" altLang="zh-CN"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幻灯片图像占位符 1"/>
          <p:cNvSpPr>
            <a:spLocks noGrp="1" noRot="1" noChangeAspect="1" noTextEdit="1"/>
          </p:cNvSpPr>
          <p:nvPr>
            <p:ph type="sldImg"/>
          </p:nvPr>
        </p:nvSpPr>
        <p:spPr>
          <a:ln/>
        </p:spPr>
      </p:sp>
      <p:sp>
        <p:nvSpPr>
          <p:cNvPr id="37891" name="备注占位符 2"/>
          <p:cNvSpPr>
            <a:spLocks noGrp="1"/>
          </p:cNvSpPr>
          <p:nvPr>
            <p:ph type="body" idx="1"/>
          </p:nvPr>
        </p:nvSpPr>
        <p:spPr>
          <a:noFill/>
          <a:ln/>
        </p:spPr>
        <p:txBody>
          <a:bodyPr/>
          <a:lstStyle/>
          <a:p>
            <a:endParaRPr lang="zh-CN" altLang="en-US" dirty="0" smtClean="0">
              <a:latin typeface="Arial" charset="0"/>
            </a:endParaRPr>
          </a:p>
        </p:txBody>
      </p:sp>
      <p:sp>
        <p:nvSpPr>
          <p:cNvPr id="37892" name="灯片编号占位符 3"/>
          <p:cNvSpPr>
            <a:spLocks noGrp="1"/>
          </p:cNvSpPr>
          <p:nvPr>
            <p:ph type="sldNum" sz="quarter" idx="5"/>
          </p:nvPr>
        </p:nvSpPr>
        <p:spPr>
          <a:noFill/>
        </p:spPr>
        <p:txBody>
          <a:bodyPr/>
          <a:lstStyle/>
          <a:p>
            <a:fld id="{A96335F0-1C84-43C6-B960-F07B1A892312}" type="slidenum">
              <a:rPr lang="en-US" altLang="zh-CN" smtClean="0"/>
              <a:pPr/>
              <a:t>9</a:t>
            </a:fld>
            <a:endParaRPr lang="en-US" altLang="zh-CN"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幻灯片图像占位符 1"/>
          <p:cNvSpPr>
            <a:spLocks noGrp="1" noRot="1" noChangeAspect="1" noTextEdit="1"/>
          </p:cNvSpPr>
          <p:nvPr>
            <p:ph type="sldImg"/>
          </p:nvPr>
        </p:nvSpPr>
        <p:spPr>
          <a:ln/>
        </p:spPr>
      </p:sp>
      <p:sp>
        <p:nvSpPr>
          <p:cNvPr id="38915"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The second issue. </a:t>
            </a:r>
          </a:p>
          <a:p>
            <a:r>
              <a:rPr lang="en-US" sz="1200" kern="1200" dirty="0" smtClean="0">
                <a:solidFill>
                  <a:schemeClr val="tx1"/>
                </a:solidFill>
                <a:latin typeface="Arial" pitchFamily="34" charset="0"/>
                <a:ea typeface="SimSun" pitchFamily="2" charset="-122"/>
                <a:cs typeface="+mn-cs"/>
              </a:rPr>
              <a:t>N-queen problem is a typical backtracking search. The implementation needs to maintain a chessboard that indicates all current positions of the queens. As the chessboard variable could be accessed and modified by multiple tasks concurrently, in </a:t>
            </a:r>
            <a:r>
              <a:rPr lang="en-US" sz="1200" kern="1200" dirty="0" err="1" smtClean="0">
                <a:solidFill>
                  <a:schemeClr val="tx1"/>
                </a:solidFill>
                <a:latin typeface="Arial" pitchFamily="34" charset="0"/>
                <a:ea typeface="SimSun" pitchFamily="2" charset="-122"/>
                <a:cs typeface="+mn-cs"/>
              </a:rPr>
              <a:t>Cilk</a:t>
            </a:r>
            <a:r>
              <a:rPr lang="en-US" sz="1200" kern="1200" dirty="0" smtClean="0">
                <a:solidFill>
                  <a:schemeClr val="tx1"/>
                </a:solidFill>
                <a:latin typeface="Arial" pitchFamily="34" charset="0"/>
                <a:ea typeface="SimSun" pitchFamily="2" charset="-122"/>
                <a:cs typeface="+mn-cs"/>
              </a:rPr>
              <a:t>, the programmer needs to allocate memory space, and copy the value of the parent’s chessboard</a:t>
            </a:r>
            <a:r>
              <a:rPr lang="en-US" sz="1200" i="1" kern="1200" dirty="0" smtClean="0">
                <a:solidFill>
                  <a:schemeClr val="tx1"/>
                </a:solidFill>
                <a:latin typeface="Arial" pitchFamily="34" charset="0"/>
                <a:ea typeface="SimSun" pitchFamily="2" charset="-122"/>
                <a:cs typeface="+mn-cs"/>
              </a:rPr>
              <a:t> </a:t>
            </a:r>
            <a:r>
              <a:rPr lang="en-US" sz="1200" kern="1200" dirty="0" smtClean="0">
                <a:solidFill>
                  <a:schemeClr val="tx1"/>
                </a:solidFill>
                <a:latin typeface="Arial" pitchFamily="34" charset="0"/>
                <a:ea typeface="SimSun" pitchFamily="2" charset="-122"/>
                <a:cs typeface="+mn-cs"/>
              </a:rPr>
              <a:t>to each child task in order to assure correctness. This is called workspace copying.</a:t>
            </a:r>
            <a:endParaRPr lang="zh-CN" altLang="en-US" dirty="0" smtClean="0">
              <a:latin typeface="Arial" charset="0"/>
            </a:endParaRPr>
          </a:p>
        </p:txBody>
      </p:sp>
      <p:sp>
        <p:nvSpPr>
          <p:cNvPr id="38916" name="灯片编号占位符 3"/>
          <p:cNvSpPr>
            <a:spLocks noGrp="1"/>
          </p:cNvSpPr>
          <p:nvPr>
            <p:ph type="sldNum" sz="quarter" idx="5"/>
          </p:nvPr>
        </p:nvSpPr>
        <p:spPr>
          <a:noFill/>
        </p:spPr>
        <p:txBody>
          <a:bodyPr/>
          <a:lstStyle/>
          <a:p>
            <a:fld id="{CC4B6629-84DF-4DD6-BF8A-CE3D490CDAB6}" type="slidenum">
              <a:rPr lang="en-US" altLang="zh-CN" smtClean="0"/>
              <a:pPr/>
              <a:t>10</a:t>
            </a:fld>
            <a:endParaRPr lang="en-US" altLang="zh-CN"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幻灯片图像占位符 1"/>
          <p:cNvSpPr>
            <a:spLocks noGrp="1" noRot="1" noChangeAspect="1" noTextEdit="1"/>
          </p:cNvSpPr>
          <p:nvPr>
            <p:ph type="sldImg"/>
          </p:nvPr>
        </p:nvSpPr>
        <p:spPr>
          <a:ln/>
        </p:spPr>
      </p:sp>
      <p:sp>
        <p:nvSpPr>
          <p:cNvPr id="39939"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We propose a new data attribute</a:t>
            </a:r>
            <a:r>
              <a:rPr lang="en-US" sz="1200" i="1" kern="1200" dirty="0" smtClean="0">
                <a:solidFill>
                  <a:schemeClr val="tx1"/>
                </a:solidFill>
                <a:latin typeface="Arial" pitchFamily="34" charset="0"/>
                <a:ea typeface="SimSun" pitchFamily="2" charset="-122"/>
                <a:cs typeface="+mn-cs"/>
              </a:rPr>
              <a:t> </a:t>
            </a:r>
            <a:r>
              <a:rPr lang="en-US" sz="1200" b="1" i="1" kern="1200" dirty="0" err="1" smtClean="0">
                <a:solidFill>
                  <a:schemeClr val="tx1"/>
                </a:solidFill>
                <a:latin typeface="Arial" pitchFamily="34" charset="0"/>
                <a:ea typeface="SimSun" pitchFamily="2" charset="-122"/>
                <a:cs typeface="+mn-cs"/>
              </a:rPr>
              <a:t>taskprivate</a:t>
            </a:r>
            <a:r>
              <a:rPr lang="en-US" sz="1200" b="1" i="1" kern="1200" dirty="0" smtClean="0">
                <a:solidFill>
                  <a:schemeClr val="tx1"/>
                </a:solidFill>
                <a:latin typeface="Arial" pitchFamily="34" charset="0"/>
                <a:ea typeface="SimSun" pitchFamily="2" charset="-122"/>
                <a:cs typeface="+mn-cs"/>
              </a:rPr>
              <a:t> </a:t>
            </a:r>
            <a:r>
              <a:rPr lang="en-US" sz="1200" kern="1200" dirty="0" smtClean="0">
                <a:solidFill>
                  <a:schemeClr val="tx1"/>
                </a:solidFill>
                <a:latin typeface="Arial" pitchFamily="34" charset="0"/>
                <a:ea typeface="SimSun" pitchFamily="2" charset="-122"/>
                <a:cs typeface="+mn-cs"/>
              </a:rPr>
              <a:t>for </a:t>
            </a:r>
            <a:r>
              <a:rPr lang="en-US" sz="1200" i="1" kern="1200" dirty="0" smtClean="0">
                <a:solidFill>
                  <a:schemeClr val="tx1"/>
                </a:solidFill>
                <a:latin typeface="Arial" pitchFamily="34" charset="0"/>
                <a:ea typeface="SimSun" pitchFamily="2" charset="-122"/>
                <a:cs typeface="+mn-cs"/>
              </a:rPr>
              <a:t>workspace variables</a:t>
            </a:r>
            <a:r>
              <a:rPr lang="en-US" sz="1200" kern="1200" dirty="0" smtClean="0">
                <a:solidFill>
                  <a:schemeClr val="tx1"/>
                </a:solidFill>
                <a:latin typeface="Arial" pitchFamily="34" charset="0"/>
                <a:ea typeface="SimSun" pitchFamily="2" charset="-122"/>
                <a:cs typeface="+mn-cs"/>
              </a:rPr>
              <a:t>. The programmer only indicate that the parameter </a:t>
            </a:r>
            <a:r>
              <a:rPr lang="en-US" sz="1200" i="1" kern="1200" dirty="0" smtClean="0">
                <a:solidFill>
                  <a:schemeClr val="tx1"/>
                </a:solidFill>
                <a:latin typeface="Arial" pitchFamily="34" charset="0"/>
                <a:ea typeface="SimSun" pitchFamily="2" charset="-122"/>
                <a:cs typeface="+mn-cs"/>
              </a:rPr>
              <a:t>x</a:t>
            </a:r>
            <a:r>
              <a:rPr lang="en-US" sz="1200" kern="1200" dirty="0" smtClean="0">
                <a:solidFill>
                  <a:schemeClr val="tx1"/>
                </a:solidFill>
                <a:latin typeface="Arial" pitchFamily="34" charset="0"/>
                <a:ea typeface="SimSun" pitchFamily="2" charset="-122"/>
                <a:cs typeface="+mn-cs"/>
              </a:rPr>
              <a:t> is a </a:t>
            </a:r>
            <a:r>
              <a:rPr lang="en-US" sz="1200" i="1"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variable and what size it is. And then in </a:t>
            </a:r>
            <a:r>
              <a:rPr lang="en-US" sz="1200" kern="1200" dirty="0" err="1" smtClean="0">
                <a:solidFill>
                  <a:schemeClr val="tx1"/>
                </a:solidFill>
                <a:latin typeface="Arial" pitchFamily="34" charset="0"/>
                <a:ea typeface="SimSun" pitchFamily="2" charset="-122"/>
                <a:cs typeface="+mn-cs"/>
              </a:rPr>
              <a:t>AdaptiveTC</a:t>
            </a:r>
            <a:r>
              <a:rPr lang="en-US" sz="1200" kern="1200" dirty="0" smtClean="0">
                <a:solidFill>
                  <a:schemeClr val="tx1"/>
                </a:solidFill>
                <a:latin typeface="Arial" pitchFamily="34" charset="0"/>
                <a:ea typeface="SimSun" pitchFamily="2" charset="-122"/>
                <a:cs typeface="+mn-cs"/>
              </a:rPr>
              <a:t>, </a:t>
            </a:r>
            <a:r>
              <a:rPr lang="en-US" sz="1200" i="1" kern="1200" dirty="0" smtClean="0">
                <a:solidFill>
                  <a:schemeClr val="tx1"/>
                </a:solidFill>
                <a:latin typeface="Arial" pitchFamily="34" charset="0"/>
                <a:ea typeface="SimSun" pitchFamily="2" charset="-122"/>
                <a:cs typeface="+mn-cs"/>
              </a:rPr>
              <a:t>fake task</a:t>
            </a:r>
            <a:r>
              <a:rPr lang="en-US" sz="1200" kern="1200" dirty="0" smtClean="0">
                <a:solidFill>
                  <a:schemeClr val="tx1"/>
                </a:solidFill>
                <a:latin typeface="Arial" pitchFamily="34" charset="0"/>
                <a:ea typeface="SimSun" pitchFamily="2" charset="-122"/>
                <a:cs typeface="+mn-cs"/>
              </a:rPr>
              <a:t> and </a:t>
            </a:r>
            <a:r>
              <a:rPr lang="en-US" sz="1200" i="1" kern="1200" dirty="0" smtClean="0">
                <a:solidFill>
                  <a:schemeClr val="tx1"/>
                </a:solidFill>
                <a:latin typeface="Arial" pitchFamily="34" charset="0"/>
                <a:ea typeface="SimSun" pitchFamily="2" charset="-122"/>
                <a:cs typeface="+mn-cs"/>
              </a:rPr>
              <a:t>task</a:t>
            </a:r>
            <a:r>
              <a:rPr lang="en-US" sz="1200" kern="1200" dirty="0" smtClean="0">
                <a:solidFill>
                  <a:schemeClr val="tx1"/>
                </a:solidFill>
                <a:latin typeface="Arial" pitchFamily="34" charset="0"/>
                <a:ea typeface="SimSun" pitchFamily="2" charset="-122"/>
                <a:cs typeface="+mn-cs"/>
              </a:rPr>
              <a:t> handle </a:t>
            </a:r>
            <a:r>
              <a:rPr lang="en-US" sz="1200" i="1"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variable in different ways. In a </a:t>
            </a:r>
            <a:r>
              <a:rPr lang="en-US" sz="1200" i="1" kern="1200" dirty="0" smtClean="0">
                <a:solidFill>
                  <a:schemeClr val="tx1"/>
                </a:solidFill>
                <a:latin typeface="Arial" pitchFamily="34" charset="0"/>
                <a:ea typeface="SimSun" pitchFamily="2" charset="-122"/>
                <a:cs typeface="+mn-cs"/>
              </a:rPr>
              <a:t>fake task</a:t>
            </a:r>
            <a:r>
              <a:rPr lang="en-US" sz="1200" kern="1200" dirty="0" smtClean="0">
                <a:solidFill>
                  <a:schemeClr val="tx1"/>
                </a:solidFill>
                <a:latin typeface="Arial" pitchFamily="34" charset="0"/>
                <a:ea typeface="SimSun" pitchFamily="2" charset="-122"/>
                <a:cs typeface="+mn-cs"/>
              </a:rPr>
              <a:t>, the </a:t>
            </a:r>
            <a:r>
              <a:rPr lang="en-US" sz="1200" i="1"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keyword is ignored. But in a </a:t>
            </a:r>
            <a:r>
              <a:rPr lang="en-US" sz="1200" i="1" kern="1200" dirty="0" smtClean="0">
                <a:solidFill>
                  <a:schemeClr val="tx1"/>
                </a:solidFill>
                <a:latin typeface="Arial" pitchFamily="34" charset="0"/>
                <a:ea typeface="SimSun" pitchFamily="2" charset="-122"/>
                <a:cs typeface="+mn-cs"/>
              </a:rPr>
              <a:t>task</a:t>
            </a:r>
            <a:r>
              <a:rPr lang="en-US" sz="1200" kern="1200" dirty="0" smtClean="0">
                <a:solidFill>
                  <a:schemeClr val="tx1"/>
                </a:solidFill>
                <a:latin typeface="Arial" pitchFamily="34" charset="0"/>
                <a:ea typeface="SimSun" pitchFamily="2" charset="-122"/>
                <a:cs typeface="+mn-cs"/>
              </a:rPr>
              <a:t>, allocating and copying a new </a:t>
            </a:r>
            <a:r>
              <a:rPr lang="en-US" sz="1200" i="1"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variable for a child task is performed in order to assure correctness. In </a:t>
            </a:r>
            <a:r>
              <a:rPr lang="en-US" sz="1200" kern="1200" dirty="0" err="1" smtClean="0">
                <a:solidFill>
                  <a:schemeClr val="tx1"/>
                </a:solidFill>
                <a:latin typeface="Arial" pitchFamily="34" charset="0"/>
                <a:ea typeface="SimSun" pitchFamily="2" charset="-122"/>
                <a:cs typeface="+mn-cs"/>
              </a:rPr>
              <a:t>AdaptiveTC</a:t>
            </a:r>
            <a:r>
              <a:rPr lang="en-US" sz="1200" kern="1200" dirty="0" smtClean="0">
                <a:solidFill>
                  <a:schemeClr val="tx1"/>
                </a:solidFill>
                <a:latin typeface="Arial" pitchFamily="34" charset="0"/>
                <a:ea typeface="SimSun" pitchFamily="2" charset="-122"/>
                <a:cs typeface="+mn-cs"/>
              </a:rPr>
              <a:t>, as the number of </a:t>
            </a:r>
            <a:r>
              <a:rPr lang="en-US" sz="1200" i="1" kern="1200" dirty="0" smtClean="0">
                <a:solidFill>
                  <a:schemeClr val="tx1"/>
                </a:solidFill>
                <a:latin typeface="Arial" pitchFamily="34" charset="0"/>
                <a:ea typeface="SimSun" pitchFamily="2" charset="-122"/>
                <a:cs typeface="+mn-cs"/>
              </a:rPr>
              <a:t>tasks</a:t>
            </a:r>
            <a:r>
              <a:rPr lang="en-US" sz="1200" kern="1200" dirty="0" smtClean="0">
                <a:solidFill>
                  <a:schemeClr val="tx1"/>
                </a:solidFill>
                <a:latin typeface="Arial" pitchFamily="34" charset="0"/>
                <a:ea typeface="SimSun" pitchFamily="2" charset="-122"/>
                <a:cs typeface="+mn-cs"/>
              </a:rPr>
              <a:t> created is very small, </a:t>
            </a:r>
            <a:r>
              <a:rPr lang="en-US" sz="1200" b="1" i="1"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variables reduce the cost of workspace copying. So, the new attribute</a:t>
            </a:r>
            <a:r>
              <a:rPr lang="en-US" sz="1200" b="1" i="1" kern="1200" dirty="0" smtClean="0">
                <a:solidFill>
                  <a:schemeClr val="tx1"/>
                </a:solidFill>
                <a:latin typeface="Arial" pitchFamily="34" charset="0"/>
                <a:ea typeface="SimSun" pitchFamily="2" charset="-122"/>
                <a:cs typeface="+mn-cs"/>
              </a:rPr>
              <a:t> </a:t>
            </a:r>
            <a:r>
              <a:rPr lang="en-US" sz="1200" b="1" i="1" kern="1200" dirty="0" err="1" smtClean="0">
                <a:solidFill>
                  <a:schemeClr val="tx1"/>
                </a:solidFill>
                <a:latin typeface="Arial" pitchFamily="34" charset="0"/>
                <a:ea typeface="SimSun" pitchFamily="2" charset="-122"/>
                <a:cs typeface="+mn-cs"/>
              </a:rPr>
              <a:t>taskprivate</a:t>
            </a:r>
            <a:r>
              <a:rPr lang="en-US" sz="1200" b="1" kern="1200" dirty="0" smtClean="0">
                <a:solidFill>
                  <a:schemeClr val="tx1"/>
                </a:solidFill>
                <a:latin typeface="Arial" pitchFamily="34" charset="0"/>
                <a:ea typeface="SimSun" pitchFamily="2" charset="-122"/>
                <a:cs typeface="+mn-cs"/>
              </a:rPr>
              <a:t> </a:t>
            </a:r>
            <a:r>
              <a:rPr lang="en-US" sz="1200" kern="1200" dirty="0" smtClean="0">
                <a:solidFill>
                  <a:schemeClr val="tx1"/>
                </a:solidFill>
                <a:latin typeface="Arial" pitchFamily="34" charset="0"/>
                <a:ea typeface="SimSun" pitchFamily="2" charset="-122"/>
                <a:cs typeface="+mn-cs"/>
              </a:rPr>
              <a:t>improves the programmability and reduces workspace copying overhead to achieve a higher performance.</a:t>
            </a:r>
            <a:endParaRPr lang="zh-CN" altLang="en-US"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39940" name="灯片编号占位符 3"/>
          <p:cNvSpPr>
            <a:spLocks noGrp="1"/>
          </p:cNvSpPr>
          <p:nvPr>
            <p:ph type="sldNum" sz="quarter" idx="5"/>
          </p:nvPr>
        </p:nvSpPr>
        <p:spPr>
          <a:noFill/>
        </p:spPr>
        <p:txBody>
          <a:bodyPr/>
          <a:lstStyle/>
          <a:p>
            <a:fld id="{4422018C-6503-4BDC-A8A6-0C942CAFB52C}" type="slidenum">
              <a:rPr lang="en-US" altLang="zh-CN" smtClean="0"/>
              <a:pPr/>
              <a:t>11</a:t>
            </a:fld>
            <a:endParaRPr lang="en-US" altLang="zh-CN"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幻灯片图像占位符 1"/>
          <p:cNvSpPr>
            <a:spLocks noGrp="1" noRot="1" noChangeAspect="1" noTextEdit="1"/>
          </p:cNvSpPr>
          <p:nvPr>
            <p:ph type="sldImg"/>
          </p:nvPr>
        </p:nvSpPr>
        <p:spPr>
          <a:ln/>
        </p:spPr>
      </p:sp>
      <p:sp>
        <p:nvSpPr>
          <p:cNvPr id="40963" name="备注占位符 2"/>
          <p:cNvSpPr>
            <a:spLocks noGrp="1"/>
          </p:cNvSpPr>
          <p:nvPr>
            <p:ph type="body" idx="1"/>
          </p:nvPr>
        </p:nvSpPr>
        <p:spPr>
          <a:noFill/>
          <a:ln/>
        </p:spPr>
        <p:txBody>
          <a:bodyPr/>
          <a:lstStyle/>
          <a:p>
            <a:endParaRPr lang="zh-CN" altLang="en-US" dirty="0" smtClean="0">
              <a:latin typeface="Arial" charset="0"/>
            </a:endParaRPr>
          </a:p>
        </p:txBody>
      </p:sp>
      <p:sp>
        <p:nvSpPr>
          <p:cNvPr id="40964" name="灯片编号占位符 3"/>
          <p:cNvSpPr>
            <a:spLocks noGrp="1"/>
          </p:cNvSpPr>
          <p:nvPr>
            <p:ph type="sldNum" sz="quarter" idx="5"/>
          </p:nvPr>
        </p:nvSpPr>
        <p:spPr>
          <a:noFill/>
        </p:spPr>
        <p:txBody>
          <a:bodyPr/>
          <a:lstStyle/>
          <a:p>
            <a:fld id="{52EA173E-96F6-4C96-873E-087808410588}" type="slidenum">
              <a:rPr lang="en-US" altLang="zh-CN" smtClean="0"/>
              <a:pPr/>
              <a:t>12</a:t>
            </a:fld>
            <a:endParaRPr lang="en-US" altLang="zh-CN"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幻灯片图像占位符 1"/>
          <p:cNvSpPr>
            <a:spLocks noGrp="1" noRot="1" noChangeAspect="1" noTextEdit="1"/>
          </p:cNvSpPr>
          <p:nvPr>
            <p:ph type="sldImg"/>
          </p:nvPr>
        </p:nvSpPr>
        <p:spPr>
          <a:ln/>
        </p:spPr>
      </p:sp>
      <p:sp>
        <p:nvSpPr>
          <p:cNvPr id="43011" name="备注占位符 2"/>
          <p:cNvSpPr>
            <a:spLocks noGrp="1"/>
          </p:cNvSpPr>
          <p:nvPr>
            <p:ph type="body" idx="1"/>
          </p:nvPr>
        </p:nvSpPr>
        <p:spPr>
          <a:noFill/>
          <a:ln/>
        </p:spPr>
        <p:txBody>
          <a:bodyPr/>
          <a:lstStyle/>
          <a:p>
            <a:pPr marL="0" marR="0" indent="0" algn="l" defTabSz="914400" rtl="0" eaLnBrk="0" fontAlgn="base" latinLnBrk="0" hangingPunct="0">
              <a:lnSpc>
                <a:spcPct val="100000"/>
              </a:lnSpc>
              <a:spcBef>
                <a:spcPct val="30000"/>
              </a:spcBef>
              <a:spcAft>
                <a:spcPct val="0"/>
              </a:spcAft>
              <a:buClrTx/>
              <a:buSzTx/>
              <a:buFontTx/>
              <a:buNone/>
              <a:tabLst/>
              <a:defRPr/>
            </a:pPr>
            <a:r>
              <a:rPr lang="en-US" sz="1200" kern="1200" dirty="0" smtClean="0">
                <a:solidFill>
                  <a:schemeClr val="tx1"/>
                </a:solidFill>
                <a:latin typeface="Arial" pitchFamily="34" charset="0"/>
                <a:ea typeface="SimSun" pitchFamily="2" charset="-122"/>
                <a:cs typeface="+mn-cs"/>
              </a:rPr>
              <a:t>The first test case is 16 </a:t>
            </a:r>
            <a:r>
              <a:rPr lang="en-US" sz="1200" kern="1200" dirty="0" err="1" smtClean="0">
                <a:solidFill>
                  <a:schemeClr val="tx1"/>
                </a:solidFill>
                <a:latin typeface="Arial" pitchFamily="34" charset="0"/>
                <a:ea typeface="SimSun" pitchFamily="2" charset="-122"/>
                <a:cs typeface="+mn-cs"/>
              </a:rPr>
              <a:t>nqueens</a:t>
            </a:r>
            <a:r>
              <a:rPr lang="en-US" sz="1200" kern="1200" dirty="0" smtClean="0">
                <a:solidFill>
                  <a:schemeClr val="tx1"/>
                </a:solidFill>
                <a:latin typeface="Arial" pitchFamily="34" charset="0"/>
                <a:ea typeface="SimSun" pitchFamily="2" charset="-122"/>
                <a:cs typeface="+mn-cs"/>
              </a:rPr>
              <a:t> problem, and uses an array to record whether conflicts occur. </a:t>
            </a:r>
          </a:p>
          <a:p>
            <a:pPr marL="0" marR="0" indent="0" algn="l" defTabSz="914400" rtl="0" eaLnBrk="0" fontAlgn="base" latinLnBrk="0" hangingPunct="0">
              <a:lnSpc>
                <a:spcPct val="100000"/>
              </a:lnSpc>
              <a:spcBef>
                <a:spcPct val="30000"/>
              </a:spcBef>
              <a:spcAft>
                <a:spcPct val="0"/>
              </a:spcAft>
              <a:buClrTx/>
              <a:buSzTx/>
              <a:buFontTx/>
              <a:buNone/>
              <a:tabLst/>
              <a:defRPr/>
            </a:pPr>
            <a:endParaRPr lang="zh-CN" altLang="en-US" dirty="0" smtClean="0">
              <a:latin typeface="Arial" charset="0"/>
            </a:endParaRPr>
          </a:p>
        </p:txBody>
      </p:sp>
      <p:sp>
        <p:nvSpPr>
          <p:cNvPr id="43012" name="灯片编号占位符 3"/>
          <p:cNvSpPr>
            <a:spLocks noGrp="1"/>
          </p:cNvSpPr>
          <p:nvPr>
            <p:ph type="sldNum" sz="quarter" idx="5"/>
          </p:nvPr>
        </p:nvSpPr>
        <p:spPr>
          <a:noFill/>
        </p:spPr>
        <p:txBody>
          <a:bodyPr/>
          <a:lstStyle/>
          <a:p>
            <a:fld id="{1531BF61-7C7D-40FB-A31B-E08D1B2E923D}" type="slidenum">
              <a:rPr lang="en-US" altLang="zh-CN" smtClean="0"/>
              <a:pPr/>
              <a:t>13</a:t>
            </a:fld>
            <a:endParaRPr lang="en-US" altLang="zh-CN"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幻灯片图像占位符 1"/>
          <p:cNvSpPr>
            <a:spLocks noGrp="1" noRot="1" noChangeAspect="1" noTextEdit="1"/>
          </p:cNvSpPr>
          <p:nvPr>
            <p:ph type="sldImg"/>
          </p:nvPr>
        </p:nvSpPr>
        <p:spPr>
          <a:ln/>
        </p:spPr>
      </p:sp>
      <p:sp>
        <p:nvSpPr>
          <p:cNvPr id="44035"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The task granularity problem is the tradeoff between the system overhead and the dynamic load balancing. </a:t>
            </a:r>
          </a:p>
          <a:p>
            <a:endParaRPr lang="en-US" sz="1200" kern="1200" dirty="0" smtClean="0">
              <a:solidFill>
                <a:schemeClr val="tx1"/>
              </a:solidFill>
              <a:latin typeface="Arial" pitchFamily="34" charset="0"/>
              <a:ea typeface="SimSun" pitchFamily="2" charset="-122"/>
              <a:cs typeface="+mn-cs"/>
            </a:endParaRPr>
          </a:p>
          <a:p>
            <a:r>
              <a:rPr lang="en-US" sz="1200" kern="1200" dirty="0" smtClean="0">
                <a:solidFill>
                  <a:schemeClr val="tx1"/>
                </a:solidFill>
                <a:latin typeface="Arial" pitchFamily="34" charset="0"/>
                <a:ea typeface="SimSun" pitchFamily="2" charset="-122"/>
                <a:cs typeface="+mn-cs"/>
              </a:rPr>
              <a:t>The ratio of the overhead to the total execution time shows how much the overhead impact the performance.</a:t>
            </a:r>
          </a:p>
          <a:p>
            <a:endParaRPr lang="en-US" sz="1200" kern="1200" dirty="0" smtClean="0">
              <a:solidFill>
                <a:schemeClr val="tx1"/>
              </a:solidFill>
              <a:latin typeface="Arial" pitchFamily="34" charset="0"/>
              <a:ea typeface="SimSun" pitchFamily="2" charset="-122"/>
              <a:cs typeface="+mn-cs"/>
            </a:endParaRPr>
          </a:p>
          <a:p>
            <a:r>
              <a:rPr lang="en-US" sz="1200" kern="1200" dirty="0" smtClean="0">
                <a:solidFill>
                  <a:schemeClr val="tx1"/>
                </a:solidFill>
                <a:latin typeface="Arial" pitchFamily="34" charset="0"/>
                <a:ea typeface="SimSun" pitchFamily="2" charset="-122"/>
                <a:cs typeface="+mn-cs"/>
              </a:rPr>
              <a:t>From these two figures, we can see that </a:t>
            </a:r>
            <a:r>
              <a:rPr lang="en-US" sz="1200" kern="1200" dirty="0" err="1" smtClean="0">
                <a:solidFill>
                  <a:schemeClr val="tx1"/>
                </a:solidFill>
                <a:latin typeface="Arial" pitchFamily="34" charset="0"/>
                <a:ea typeface="SimSun" pitchFamily="2" charset="-122"/>
                <a:cs typeface="+mn-cs"/>
              </a:rPr>
              <a:t>AdaptiveTC</a:t>
            </a:r>
            <a:r>
              <a:rPr lang="en-US" sz="1200" kern="1200" dirty="0" smtClean="0">
                <a:solidFill>
                  <a:schemeClr val="tx1"/>
                </a:solidFill>
                <a:latin typeface="Arial" pitchFamily="34" charset="0"/>
                <a:ea typeface="SimSun" pitchFamily="2" charset="-122"/>
                <a:cs typeface="+mn-cs"/>
              </a:rPr>
              <a:t> runs faster than </a:t>
            </a:r>
            <a:r>
              <a:rPr lang="en-US" sz="1200" kern="1200" dirty="0" err="1" smtClean="0">
                <a:solidFill>
                  <a:schemeClr val="tx1"/>
                </a:solidFill>
                <a:latin typeface="Arial" pitchFamily="34" charset="0"/>
                <a:ea typeface="SimSun" pitchFamily="2" charset="-122"/>
                <a:cs typeface="+mn-cs"/>
              </a:rPr>
              <a:t>Cilk</a:t>
            </a:r>
            <a:r>
              <a:rPr lang="en-US" sz="1200" kern="1200" dirty="0" smtClean="0">
                <a:solidFill>
                  <a:schemeClr val="tx1"/>
                </a:solidFill>
                <a:latin typeface="Arial" pitchFamily="34" charset="0"/>
                <a:ea typeface="SimSun" pitchFamily="2" charset="-122"/>
                <a:cs typeface="+mn-cs"/>
              </a:rPr>
              <a:t>. The major contributor is </a:t>
            </a:r>
            <a:r>
              <a:rPr lang="en-US" sz="1200" kern="1200" dirty="0" err="1" smtClean="0">
                <a:solidFill>
                  <a:schemeClr val="tx1"/>
                </a:solidFill>
                <a:latin typeface="Arial" pitchFamily="34" charset="0"/>
                <a:ea typeface="SimSun" pitchFamily="2" charset="-122"/>
                <a:cs typeface="+mn-cs"/>
              </a:rPr>
              <a:t>taskprivate</a:t>
            </a:r>
            <a:r>
              <a:rPr lang="en-US" sz="1200" kern="1200" dirty="0" smtClean="0">
                <a:solidFill>
                  <a:schemeClr val="tx1"/>
                </a:solidFill>
                <a:latin typeface="Arial" pitchFamily="34" charset="0"/>
                <a:ea typeface="SimSun" pitchFamily="2" charset="-122"/>
                <a:cs typeface="+mn-cs"/>
              </a:rPr>
              <a:t> variable, which reduces the workspace copying overhead. And it runs faster than </a:t>
            </a:r>
            <a:r>
              <a:rPr lang="en-US" sz="1200" kern="1200" dirty="0" err="1" smtClean="0">
                <a:solidFill>
                  <a:schemeClr val="tx1"/>
                </a:solidFill>
                <a:latin typeface="Arial" pitchFamily="34" charset="0"/>
                <a:ea typeface="SimSun" pitchFamily="2" charset="-122"/>
                <a:cs typeface="+mn-cs"/>
              </a:rPr>
              <a:t>Tascell</a:t>
            </a:r>
            <a:r>
              <a:rPr lang="en-US" sz="1200" kern="1200" dirty="0" smtClean="0">
                <a:solidFill>
                  <a:schemeClr val="tx1"/>
                </a:solidFill>
                <a:latin typeface="Arial" pitchFamily="34" charset="0"/>
                <a:ea typeface="SimSun" pitchFamily="2" charset="-122"/>
                <a:cs typeface="+mn-cs"/>
              </a:rPr>
              <a:t> for two reasons: less overhead and better dynamic load balancing. </a:t>
            </a:r>
            <a:endParaRPr lang="zh-CN" altLang="en-US" dirty="0" smtClean="0">
              <a:latin typeface="Arial" charset="0"/>
            </a:endParaRPr>
          </a:p>
          <a:p>
            <a:endParaRPr lang="zh-CN" altLang="en-US" dirty="0" smtClean="0">
              <a:latin typeface="Arial" charset="0"/>
            </a:endParaRPr>
          </a:p>
        </p:txBody>
      </p:sp>
      <p:sp>
        <p:nvSpPr>
          <p:cNvPr id="44036" name="灯片编号占位符 3"/>
          <p:cNvSpPr>
            <a:spLocks noGrp="1"/>
          </p:cNvSpPr>
          <p:nvPr>
            <p:ph type="sldNum" sz="quarter" idx="5"/>
          </p:nvPr>
        </p:nvSpPr>
        <p:spPr>
          <a:noFill/>
        </p:spPr>
        <p:txBody>
          <a:bodyPr/>
          <a:lstStyle/>
          <a:p>
            <a:fld id="{2C07EF57-3A72-4F61-B9E0-AEE9DD84F5FF}" type="slidenum">
              <a:rPr lang="en-US" altLang="zh-CN" smtClean="0"/>
              <a:pPr/>
              <a:t>14</a:t>
            </a:fld>
            <a:endParaRPr lang="en-US" altLang="zh-CN"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幻灯片图像占位符 1"/>
          <p:cNvSpPr>
            <a:spLocks noGrp="1" noRot="1" noChangeAspect="1" noTextEdit="1"/>
          </p:cNvSpPr>
          <p:nvPr>
            <p:ph type="sldImg"/>
          </p:nvPr>
        </p:nvSpPr>
        <p:spPr>
          <a:ln/>
        </p:spPr>
      </p:sp>
      <p:sp>
        <p:nvSpPr>
          <p:cNvPr id="45059"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The second test case is also 16 </a:t>
            </a:r>
            <a:r>
              <a:rPr lang="en-US" sz="1200" kern="1200" dirty="0" err="1" smtClean="0">
                <a:solidFill>
                  <a:schemeClr val="tx1"/>
                </a:solidFill>
                <a:latin typeface="Arial" pitchFamily="34" charset="0"/>
                <a:ea typeface="SimSun" pitchFamily="2" charset="-122"/>
                <a:cs typeface="+mn-cs"/>
              </a:rPr>
              <a:t>Nqueens</a:t>
            </a:r>
            <a:r>
              <a:rPr lang="en-US" sz="1200" kern="1200" dirty="0" smtClean="0">
                <a:solidFill>
                  <a:schemeClr val="tx1"/>
                </a:solidFill>
                <a:latin typeface="Arial" pitchFamily="34" charset="0"/>
                <a:ea typeface="SimSun" pitchFamily="2" charset="-122"/>
                <a:cs typeface="+mn-cs"/>
              </a:rPr>
              <a:t> problem, but uses a different implementation. Instead of confliction array, it traverses the chessboard to find out whether conflicts occur, so it is more memory efficient, but spends more time in each task. </a:t>
            </a:r>
            <a:endParaRPr lang="zh-CN" altLang="en-US"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45060" name="灯片编号占位符 3"/>
          <p:cNvSpPr>
            <a:spLocks noGrp="1"/>
          </p:cNvSpPr>
          <p:nvPr>
            <p:ph type="sldNum" sz="quarter" idx="5"/>
          </p:nvPr>
        </p:nvSpPr>
        <p:spPr>
          <a:noFill/>
        </p:spPr>
        <p:txBody>
          <a:bodyPr/>
          <a:lstStyle/>
          <a:p>
            <a:fld id="{7391155A-7323-4083-A7D0-8F466C7928B7}" type="slidenum">
              <a:rPr lang="en-US" altLang="zh-CN" smtClean="0"/>
              <a:pPr/>
              <a:t>15</a:t>
            </a:fld>
            <a:endParaRPr lang="en-US" altLang="zh-CN"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幻灯片图像占位符 1"/>
          <p:cNvSpPr>
            <a:spLocks noGrp="1" noRot="1" noChangeAspect="1" noTextEdit="1"/>
          </p:cNvSpPr>
          <p:nvPr>
            <p:ph type="sldImg"/>
          </p:nvPr>
        </p:nvSpPr>
        <p:spPr>
          <a:ln/>
        </p:spPr>
      </p:sp>
      <p:sp>
        <p:nvSpPr>
          <p:cNvPr id="46083" name="备注占位符 2"/>
          <p:cNvSpPr>
            <a:spLocks noGrp="1"/>
          </p:cNvSpPr>
          <p:nvPr>
            <p:ph type="body" idx="1"/>
          </p:nvPr>
        </p:nvSpPr>
        <p:spPr>
          <a:noFill/>
          <a:ln/>
        </p:spPr>
        <p:txBody>
          <a:bodyPr/>
          <a:lstStyle/>
          <a:p>
            <a:r>
              <a:rPr lang="en-US" sz="1200" kern="1200" dirty="0" smtClean="0">
                <a:solidFill>
                  <a:schemeClr val="tx1"/>
                </a:solidFill>
                <a:latin typeface="Times New Roman" pitchFamily="18" charset="0"/>
                <a:ea typeface="SimSun" pitchFamily="2" charset="-122"/>
                <a:cs typeface="Times New Roman" pitchFamily="18" charset="0"/>
              </a:rPr>
              <a:t>In this test case, the system overhead in </a:t>
            </a:r>
            <a:r>
              <a:rPr lang="en-US" sz="1200" kern="1200" dirty="0" err="1" smtClean="0">
                <a:solidFill>
                  <a:schemeClr val="tx1"/>
                </a:solidFill>
                <a:latin typeface="Times New Roman" pitchFamily="18" charset="0"/>
                <a:ea typeface="SimSun" pitchFamily="2" charset="-122"/>
                <a:cs typeface="Times New Roman" pitchFamily="18" charset="0"/>
              </a:rPr>
              <a:t>Cilk</a:t>
            </a:r>
            <a:r>
              <a:rPr lang="en-US" sz="1200" kern="1200" dirty="0" smtClean="0">
                <a:solidFill>
                  <a:schemeClr val="tx1"/>
                </a:solidFill>
                <a:latin typeface="Times New Roman" pitchFamily="18" charset="0"/>
                <a:ea typeface="SimSun" pitchFamily="2" charset="-122"/>
                <a:cs typeface="Times New Roman" pitchFamily="18" charset="0"/>
              </a:rPr>
              <a:t> and </a:t>
            </a:r>
            <a:r>
              <a:rPr lang="en-US" sz="1200" kern="1200" dirty="0" err="1" smtClean="0">
                <a:solidFill>
                  <a:schemeClr val="tx1"/>
                </a:solidFill>
                <a:latin typeface="Times New Roman" pitchFamily="18" charset="0"/>
                <a:ea typeface="SimSun" pitchFamily="2" charset="-122"/>
                <a:cs typeface="Times New Roman" pitchFamily="18" charset="0"/>
              </a:rPr>
              <a:t>Tascell</a:t>
            </a:r>
            <a:r>
              <a:rPr lang="en-US" sz="1200" kern="1200" dirty="0" smtClean="0">
                <a:solidFill>
                  <a:schemeClr val="tx1"/>
                </a:solidFill>
                <a:latin typeface="Times New Roman" pitchFamily="18" charset="0"/>
                <a:ea typeface="SimSun" pitchFamily="2" charset="-122"/>
                <a:cs typeface="Times New Roman" pitchFamily="18" charset="0"/>
              </a:rPr>
              <a:t> is not as big as that in Test case1. Though </a:t>
            </a:r>
            <a:r>
              <a:rPr lang="en-US" sz="1200" kern="1200" dirty="0" err="1" smtClean="0">
                <a:solidFill>
                  <a:schemeClr val="tx1"/>
                </a:solidFill>
                <a:latin typeface="Times New Roman" pitchFamily="18" charset="0"/>
                <a:ea typeface="SimSun" pitchFamily="2" charset="-122"/>
                <a:cs typeface="Times New Roman" pitchFamily="18" charset="0"/>
              </a:rPr>
              <a:t>AdaptiveTC</a:t>
            </a:r>
            <a:r>
              <a:rPr lang="en-US" sz="1200" kern="1200" dirty="0" smtClean="0">
                <a:solidFill>
                  <a:schemeClr val="tx1"/>
                </a:solidFill>
                <a:latin typeface="Times New Roman" pitchFamily="18" charset="0"/>
                <a:ea typeface="SimSun" pitchFamily="2" charset="-122"/>
                <a:cs typeface="Times New Roman" pitchFamily="18" charset="0"/>
              </a:rPr>
              <a:t> still outperform, the improvement is not that big. </a:t>
            </a:r>
            <a:endParaRPr lang="zh-CN" altLang="en-US" sz="1200" kern="1200" dirty="0" smtClean="0">
              <a:solidFill>
                <a:schemeClr val="tx1"/>
              </a:solidFill>
              <a:latin typeface="Times New Roman" pitchFamily="18" charset="0"/>
              <a:ea typeface="SimSun" pitchFamily="2" charset="-122"/>
              <a:cs typeface="Times New Roman" pitchFamily="18" charset="0"/>
            </a:endParaRPr>
          </a:p>
          <a:p>
            <a:endParaRPr lang="en-US" sz="1200" kern="1200" dirty="0" smtClean="0">
              <a:solidFill>
                <a:schemeClr val="tx1"/>
              </a:solidFill>
              <a:latin typeface="Times New Roman" pitchFamily="18" charset="0"/>
              <a:ea typeface="SimSun" pitchFamily="2" charset="-122"/>
              <a:cs typeface="Times New Roman" pitchFamily="18" charset="0"/>
            </a:endParaRPr>
          </a:p>
          <a:p>
            <a:r>
              <a:rPr lang="en-US" sz="1200" kern="1200" dirty="0" smtClean="0">
                <a:solidFill>
                  <a:schemeClr val="tx1"/>
                </a:solidFill>
                <a:latin typeface="Times New Roman" pitchFamily="18" charset="0"/>
                <a:ea typeface="SimSun" pitchFamily="2" charset="-122"/>
                <a:cs typeface="Times New Roman" pitchFamily="18" charset="0"/>
              </a:rPr>
              <a:t>From load balancing analysis, </a:t>
            </a:r>
            <a:r>
              <a:rPr lang="en-US" sz="1200" kern="1200" dirty="0" err="1" smtClean="0">
                <a:solidFill>
                  <a:schemeClr val="tx1"/>
                </a:solidFill>
                <a:latin typeface="Times New Roman" pitchFamily="18" charset="0"/>
                <a:ea typeface="SimSun" pitchFamily="2" charset="-122"/>
                <a:cs typeface="Times New Roman" pitchFamily="18" charset="0"/>
              </a:rPr>
              <a:t>AdaptiveTC</a:t>
            </a:r>
            <a:r>
              <a:rPr lang="en-US" sz="1200" kern="1200" dirty="0" smtClean="0">
                <a:solidFill>
                  <a:schemeClr val="tx1"/>
                </a:solidFill>
                <a:latin typeface="Times New Roman" pitchFamily="18" charset="0"/>
                <a:ea typeface="SimSun" pitchFamily="2" charset="-122"/>
                <a:cs typeface="Times New Roman" pitchFamily="18" charset="0"/>
              </a:rPr>
              <a:t> and </a:t>
            </a:r>
            <a:r>
              <a:rPr lang="en-US" sz="1200" kern="1200" dirty="0" err="1" smtClean="0">
                <a:solidFill>
                  <a:schemeClr val="tx1"/>
                </a:solidFill>
                <a:latin typeface="Times New Roman" pitchFamily="18" charset="0"/>
                <a:ea typeface="SimSun" pitchFamily="2" charset="-122"/>
                <a:cs typeface="Times New Roman" pitchFamily="18" charset="0"/>
              </a:rPr>
              <a:t>Cilk</a:t>
            </a:r>
            <a:r>
              <a:rPr lang="en-US" sz="1200" kern="1200" dirty="0" smtClean="0">
                <a:solidFill>
                  <a:schemeClr val="tx1"/>
                </a:solidFill>
                <a:latin typeface="Times New Roman" pitchFamily="18" charset="0"/>
                <a:ea typeface="SimSun" pitchFamily="2" charset="-122"/>
                <a:cs typeface="Times New Roman" pitchFamily="18" charset="0"/>
              </a:rPr>
              <a:t> are better than </a:t>
            </a:r>
            <a:r>
              <a:rPr lang="en-US" sz="1200" kern="1200" dirty="0" err="1" smtClean="0">
                <a:solidFill>
                  <a:schemeClr val="tx1"/>
                </a:solidFill>
                <a:latin typeface="Times New Roman" pitchFamily="18" charset="0"/>
                <a:ea typeface="SimSun" pitchFamily="2" charset="-122"/>
                <a:cs typeface="Times New Roman" pitchFamily="18" charset="0"/>
              </a:rPr>
              <a:t>Tascell</a:t>
            </a:r>
            <a:r>
              <a:rPr lang="en-US" sz="1200" kern="1200" dirty="0" smtClean="0">
                <a:solidFill>
                  <a:schemeClr val="tx1"/>
                </a:solidFill>
                <a:latin typeface="Times New Roman" pitchFamily="18" charset="0"/>
                <a:ea typeface="SimSun" pitchFamily="2" charset="-122"/>
                <a:cs typeface="Times New Roman" pitchFamily="18" charset="0"/>
              </a:rPr>
              <a:t>. That’s why </a:t>
            </a:r>
            <a:r>
              <a:rPr lang="en-US" sz="1200" kern="1200" dirty="0" err="1" smtClean="0">
                <a:solidFill>
                  <a:schemeClr val="tx1"/>
                </a:solidFill>
                <a:latin typeface="Times New Roman" pitchFamily="18" charset="0"/>
                <a:ea typeface="SimSun" pitchFamily="2" charset="-122"/>
                <a:cs typeface="Times New Roman" pitchFamily="18" charset="0"/>
              </a:rPr>
              <a:t>AdaptiveTC</a:t>
            </a:r>
            <a:r>
              <a:rPr lang="en-US" sz="1200" kern="1200" dirty="0" smtClean="0">
                <a:solidFill>
                  <a:schemeClr val="tx1"/>
                </a:solidFill>
                <a:latin typeface="Times New Roman" pitchFamily="18" charset="0"/>
                <a:ea typeface="SimSun" pitchFamily="2" charset="-122"/>
                <a:cs typeface="Times New Roman" pitchFamily="18" charset="0"/>
              </a:rPr>
              <a:t> can outperform </a:t>
            </a:r>
            <a:r>
              <a:rPr lang="en-US" sz="1200" kern="1200" dirty="0" err="1" smtClean="0">
                <a:solidFill>
                  <a:schemeClr val="tx1"/>
                </a:solidFill>
                <a:latin typeface="Times New Roman" pitchFamily="18" charset="0"/>
                <a:ea typeface="SimSun" pitchFamily="2" charset="-122"/>
                <a:cs typeface="Times New Roman" pitchFamily="18" charset="0"/>
              </a:rPr>
              <a:t>Tascell</a:t>
            </a:r>
            <a:r>
              <a:rPr lang="en-US" sz="1200" kern="1200" dirty="0" smtClean="0">
                <a:solidFill>
                  <a:schemeClr val="tx1"/>
                </a:solidFill>
                <a:latin typeface="Times New Roman" pitchFamily="18" charset="0"/>
                <a:ea typeface="SimSun" pitchFamily="2" charset="-122"/>
                <a:cs typeface="Times New Roman" pitchFamily="18" charset="0"/>
              </a:rPr>
              <a:t> in this case, even they have similar overheads.</a:t>
            </a:r>
            <a:endParaRPr lang="zh-CN" altLang="en-US" dirty="0" smtClean="0">
              <a:latin typeface="Times New Roman" pitchFamily="18" charset="0"/>
              <a:cs typeface="Times New Roman" pitchFamily="18" charset="0"/>
            </a:endParaRPr>
          </a:p>
          <a:p>
            <a:endParaRPr lang="zh-CN" altLang="en-US" dirty="0" smtClean="0">
              <a:latin typeface="Arial" charset="0"/>
            </a:endParaRPr>
          </a:p>
        </p:txBody>
      </p:sp>
      <p:sp>
        <p:nvSpPr>
          <p:cNvPr id="46084" name="灯片编号占位符 3"/>
          <p:cNvSpPr>
            <a:spLocks noGrp="1"/>
          </p:cNvSpPr>
          <p:nvPr>
            <p:ph type="sldNum" sz="quarter" idx="5"/>
          </p:nvPr>
        </p:nvSpPr>
        <p:spPr>
          <a:noFill/>
        </p:spPr>
        <p:txBody>
          <a:bodyPr/>
          <a:lstStyle/>
          <a:p>
            <a:fld id="{0E5D4439-B0D6-43CE-9CE7-02DD7D8E2B9C}" type="slidenum">
              <a:rPr lang="en-US" altLang="zh-CN" smtClean="0"/>
              <a:pPr/>
              <a:t>16</a:t>
            </a:fld>
            <a:endParaRPr lang="en-US" altLang="zh-CN"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幻灯片图像占位符 1"/>
          <p:cNvSpPr>
            <a:spLocks noGrp="1" noRot="1" noChangeAspect="1" noTextEdit="1"/>
          </p:cNvSpPr>
          <p:nvPr>
            <p:ph type="sldImg"/>
          </p:nvPr>
        </p:nvSpPr>
        <p:spPr>
          <a:ln/>
        </p:spPr>
      </p:sp>
      <p:sp>
        <p:nvSpPr>
          <p:cNvPr id="47107" name="备注占位符 2"/>
          <p:cNvSpPr>
            <a:spLocks noGrp="1"/>
          </p:cNvSpPr>
          <p:nvPr>
            <p:ph type="body" idx="1"/>
          </p:nvPr>
        </p:nvSpPr>
        <p:spPr>
          <a:noFill/>
          <a:ln/>
        </p:spPr>
        <p:txBody>
          <a:bodyPr/>
          <a:lstStyle/>
          <a:p>
            <a:endParaRPr lang="en-US" altLang="zh-CN" sz="1200" kern="1200" dirty="0" smtClean="0">
              <a:solidFill>
                <a:schemeClr val="tx1"/>
              </a:solidFill>
              <a:latin typeface="Arial" pitchFamily="34" charset="0"/>
              <a:ea typeface="SimSun" pitchFamily="2" charset="-122"/>
              <a:cs typeface="+mn-cs"/>
            </a:endParaRPr>
          </a:p>
          <a:p>
            <a:endParaRPr lang="zh-CN" altLang="en-US" dirty="0" smtClean="0">
              <a:latin typeface="Arial" charset="0"/>
            </a:endParaRPr>
          </a:p>
        </p:txBody>
      </p:sp>
      <p:sp>
        <p:nvSpPr>
          <p:cNvPr id="47108" name="灯片编号占位符 3"/>
          <p:cNvSpPr>
            <a:spLocks noGrp="1"/>
          </p:cNvSpPr>
          <p:nvPr>
            <p:ph type="sldNum" sz="quarter" idx="5"/>
          </p:nvPr>
        </p:nvSpPr>
        <p:spPr>
          <a:noFill/>
        </p:spPr>
        <p:txBody>
          <a:bodyPr/>
          <a:lstStyle/>
          <a:p>
            <a:fld id="{CF8865D4-1571-4473-A911-DB2DF27A30AD}" type="slidenum">
              <a:rPr lang="en-US" altLang="zh-CN" smtClean="0"/>
              <a:pPr/>
              <a:t>17</a:t>
            </a:fld>
            <a:endParaRPr lang="en-US" altLang="zh-CN"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幻灯片图像占位符 1"/>
          <p:cNvSpPr>
            <a:spLocks noGrp="1" noRot="1" noChangeAspect="1" noTextEdit="1"/>
          </p:cNvSpPr>
          <p:nvPr>
            <p:ph type="sldImg"/>
          </p:nvPr>
        </p:nvSpPr>
        <p:spPr>
          <a:ln/>
        </p:spPr>
      </p:sp>
      <p:sp>
        <p:nvSpPr>
          <p:cNvPr id="48131"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With </a:t>
            </a:r>
            <a:r>
              <a:rPr lang="en-US" sz="1200" kern="1200" dirty="0" smtClean="0">
                <a:solidFill>
                  <a:schemeClr val="tx1"/>
                </a:solidFill>
                <a:latin typeface="Arial" pitchFamily="34" charset="0"/>
                <a:ea typeface="SimSun" pitchFamily="2" charset="-122"/>
                <a:cs typeface="+mn-cs"/>
              </a:rPr>
              <a:t>8 threads, </a:t>
            </a:r>
            <a:r>
              <a:rPr lang="en-US" sz="1200" kern="1200" dirty="0" err="1" smtClean="0">
                <a:solidFill>
                  <a:schemeClr val="tx1"/>
                </a:solidFill>
                <a:latin typeface="Arial" pitchFamily="34" charset="0"/>
                <a:ea typeface="SimSun" pitchFamily="2" charset="-122"/>
                <a:cs typeface="+mn-cs"/>
              </a:rPr>
              <a:t>AdaptiveTC</a:t>
            </a:r>
            <a:r>
              <a:rPr lang="en-US" sz="1200" kern="1200" dirty="0" smtClean="0">
                <a:solidFill>
                  <a:schemeClr val="tx1"/>
                </a:solidFill>
                <a:latin typeface="Arial" pitchFamily="34" charset="0"/>
                <a:ea typeface="SimSun" pitchFamily="2" charset="-122"/>
                <a:cs typeface="+mn-cs"/>
              </a:rPr>
              <a:t> achieves 2.24 times average speedups over </a:t>
            </a:r>
            <a:r>
              <a:rPr lang="en-US" sz="1200" kern="1200" dirty="0" err="1" smtClean="0">
                <a:solidFill>
                  <a:schemeClr val="tx1"/>
                </a:solidFill>
                <a:latin typeface="Arial" pitchFamily="34" charset="0"/>
                <a:ea typeface="SimSun" pitchFamily="2" charset="-122"/>
                <a:cs typeface="+mn-cs"/>
              </a:rPr>
              <a:t>Cilk</a:t>
            </a:r>
            <a:r>
              <a:rPr lang="en-US" sz="1200" kern="1200" dirty="0" smtClean="0">
                <a:solidFill>
                  <a:schemeClr val="tx1"/>
                </a:solidFill>
                <a:latin typeface="Arial" pitchFamily="34" charset="0"/>
                <a:ea typeface="SimSun" pitchFamily="2" charset="-122"/>
                <a:cs typeface="+mn-cs"/>
              </a:rPr>
              <a:t>, and 1.6 times average speedups over </a:t>
            </a:r>
            <a:r>
              <a:rPr lang="en-US" sz="1200" kern="1200" dirty="0" err="1" smtClean="0">
                <a:solidFill>
                  <a:schemeClr val="tx1"/>
                </a:solidFill>
                <a:latin typeface="Arial" pitchFamily="34" charset="0"/>
                <a:ea typeface="SimSun" pitchFamily="2" charset="-122"/>
                <a:cs typeface="+mn-cs"/>
              </a:rPr>
              <a:t>Tascell</a:t>
            </a:r>
            <a:r>
              <a:rPr lang="en-US" sz="1200" kern="1200" dirty="0" smtClean="0">
                <a:solidFill>
                  <a:schemeClr val="tx1"/>
                </a:solidFill>
                <a:latin typeface="Arial" pitchFamily="34" charset="0"/>
                <a:ea typeface="SimSun" pitchFamily="2" charset="-122"/>
                <a:cs typeface="+mn-cs"/>
              </a:rPr>
              <a:t>.</a:t>
            </a:r>
            <a:endParaRPr lang="zh-CN" altLang="en-US" sz="1200" kern="1200" dirty="0" smtClean="0">
              <a:solidFill>
                <a:schemeClr val="tx1"/>
              </a:solidFill>
              <a:latin typeface="Arial" pitchFamily="34" charset="0"/>
              <a:ea typeface="SimSun" pitchFamily="2" charset="-122"/>
              <a:cs typeface="+mn-cs"/>
            </a:endParaRPr>
          </a:p>
          <a:p>
            <a:endParaRPr lang="en-US" altLang="zh-CN" sz="1200" kern="1200" dirty="0" smtClean="0">
              <a:solidFill>
                <a:schemeClr val="tx1"/>
              </a:solidFill>
              <a:latin typeface="Arial" pitchFamily="34" charset="0"/>
              <a:ea typeface="SimSun" pitchFamily="2" charset="-122"/>
              <a:cs typeface="+mn-cs"/>
            </a:endParaRPr>
          </a:p>
        </p:txBody>
      </p:sp>
      <p:sp>
        <p:nvSpPr>
          <p:cNvPr id="48132" name="灯片编号占位符 3"/>
          <p:cNvSpPr>
            <a:spLocks noGrp="1"/>
          </p:cNvSpPr>
          <p:nvPr>
            <p:ph type="sldNum" sz="quarter" idx="5"/>
          </p:nvPr>
        </p:nvSpPr>
        <p:spPr>
          <a:noFill/>
        </p:spPr>
        <p:txBody>
          <a:bodyPr/>
          <a:lstStyle/>
          <a:p>
            <a:fld id="{42734E3E-5FB8-4B05-ACE3-334B8B39F38A}" type="slidenum">
              <a:rPr lang="en-US" altLang="zh-CN" smtClean="0"/>
              <a:pPr/>
              <a:t>18</a:t>
            </a:fld>
            <a:endParaRPr lang="en-US" altLang="zh-CN"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幻灯片图像占位符 1"/>
          <p:cNvSpPr>
            <a:spLocks noGrp="1" noRot="1" noChangeAspect="1" noTextEdit="1"/>
          </p:cNvSpPr>
          <p:nvPr>
            <p:ph type="sldImg"/>
          </p:nvPr>
        </p:nvSpPr>
        <p:spPr>
          <a:ln/>
        </p:spPr>
      </p:sp>
      <p:sp>
        <p:nvSpPr>
          <p:cNvPr id="49155" name="备注占位符 2"/>
          <p:cNvSpPr>
            <a:spLocks noGrp="1"/>
          </p:cNvSpPr>
          <p:nvPr>
            <p:ph type="body" idx="1"/>
          </p:nvPr>
        </p:nvSpPr>
        <p:spPr>
          <a:noFill/>
          <a:ln/>
        </p:spPr>
        <p:txBody>
          <a:bodyPr/>
          <a:lstStyle/>
          <a:p>
            <a:r>
              <a:rPr lang="en-US" sz="1200" kern="1200" dirty="0" smtClean="0">
                <a:solidFill>
                  <a:schemeClr val="tx1"/>
                </a:solidFill>
                <a:latin typeface="Arial" pitchFamily="34" charset="0"/>
                <a:ea typeface="SimSun" pitchFamily="2" charset="-122"/>
                <a:cs typeface="+mn-cs"/>
              </a:rPr>
              <a:t>The contributions of this paper include two points.</a:t>
            </a:r>
            <a:endParaRPr lang="zh-CN" altLang="en-US" sz="1200" kern="1200" dirty="0" smtClean="0">
              <a:solidFill>
                <a:schemeClr val="tx1"/>
              </a:solidFill>
              <a:latin typeface="Arial" pitchFamily="34" charset="0"/>
              <a:ea typeface="SimSun" pitchFamily="2" charset="-122"/>
              <a:cs typeface="+mn-cs"/>
            </a:endParaRPr>
          </a:p>
          <a:p>
            <a:endParaRPr lang="en-US" sz="1200" kern="1200" dirty="0" smtClean="0">
              <a:solidFill>
                <a:schemeClr val="tx1"/>
              </a:solidFill>
              <a:latin typeface="Arial" pitchFamily="34" charset="0"/>
              <a:ea typeface="SimSun" pitchFamily="2" charset="-122"/>
              <a:cs typeface="+mn-cs"/>
            </a:endParaRPr>
          </a:p>
          <a:p>
            <a:r>
              <a:rPr lang="en-US" sz="1200" kern="1200" dirty="0" smtClean="0">
                <a:solidFill>
                  <a:schemeClr val="tx1"/>
                </a:solidFill>
                <a:latin typeface="Arial" pitchFamily="34" charset="0"/>
                <a:ea typeface="SimSun" pitchFamily="2" charset="-122"/>
                <a:cs typeface="+mn-cs"/>
              </a:rPr>
              <a:t>Firstly, an adaptive task creation strategy is proposed to support work-stealing techniques for lower system overhead and better load balancing. </a:t>
            </a:r>
            <a:r>
              <a:rPr lang="en-US" sz="1200" kern="1200" dirty="0" err="1" smtClean="0">
                <a:solidFill>
                  <a:schemeClr val="tx1"/>
                </a:solidFill>
                <a:latin typeface="Arial" pitchFamily="34" charset="0"/>
                <a:ea typeface="SimSun" pitchFamily="2" charset="-122"/>
                <a:cs typeface="+mn-cs"/>
              </a:rPr>
              <a:t>AdaptiveTC</a:t>
            </a:r>
            <a:r>
              <a:rPr lang="en-US" sz="1200" kern="1200" dirty="0" smtClean="0">
                <a:solidFill>
                  <a:schemeClr val="tx1"/>
                </a:solidFill>
                <a:latin typeface="Arial" pitchFamily="34" charset="0"/>
                <a:ea typeface="SimSun" pitchFamily="2" charset="-122"/>
                <a:cs typeface="+mn-cs"/>
              </a:rPr>
              <a:t> is very suitable for many applications that have no definitive working sets or an unbalanced computation tree.</a:t>
            </a:r>
            <a:endParaRPr lang="zh-CN" altLang="en-US" sz="1200" kern="1200" dirty="0" smtClean="0">
              <a:solidFill>
                <a:schemeClr val="tx1"/>
              </a:solidFill>
              <a:latin typeface="Arial" pitchFamily="34" charset="0"/>
              <a:ea typeface="SimSun" pitchFamily="2" charset="-122"/>
              <a:cs typeface="+mn-cs"/>
            </a:endParaRPr>
          </a:p>
          <a:p>
            <a:endParaRPr lang="en-US" sz="1200" kern="1200" dirty="0" smtClean="0">
              <a:solidFill>
                <a:schemeClr val="tx1"/>
              </a:solidFill>
              <a:latin typeface="Arial" pitchFamily="34" charset="0"/>
              <a:ea typeface="SimSun" pitchFamily="2" charset="-122"/>
              <a:cs typeface="+mn-cs"/>
            </a:endParaRPr>
          </a:p>
          <a:p>
            <a:r>
              <a:rPr lang="en-US" sz="1200" kern="1200" dirty="0" smtClean="0">
                <a:solidFill>
                  <a:schemeClr val="tx1"/>
                </a:solidFill>
                <a:latin typeface="Arial" pitchFamily="34" charset="0"/>
                <a:ea typeface="SimSun" pitchFamily="2" charset="-122"/>
                <a:cs typeface="+mn-cs"/>
              </a:rPr>
              <a:t>Secondly, a new data attribute </a:t>
            </a:r>
            <a:r>
              <a:rPr lang="en-US" sz="1200" i="1" kern="1200" dirty="0" err="1" smtClean="0">
                <a:solidFill>
                  <a:schemeClr val="tx1"/>
                </a:solidFill>
                <a:latin typeface="Arial" pitchFamily="34" charset="0"/>
                <a:ea typeface="SimSun" pitchFamily="2" charset="-122"/>
                <a:cs typeface="+mn-cs"/>
              </a:rPr>
              <a:t>taskprivate</a:t>
            </a:r>
            <a:r>
              <a:rPr lang="en-US" sz="1200" i="1" kern="1200" dirty="0" smtClean="0">
                <a:solidFill>
                  <a:schemeClr val="tx1"/>
                </a:solidFill>
                <a:latin typeface="Arial" pitchFamily="34" charset="0"/>
                <a:ea typeface="SimSun" pitchFamily="2" charset="-122"/>
                <a:cs typeface="+mn-cs"/>
              </a:rPr>
              <a:t> </a:t>
            </a:r>
            <a:r>
              <a:rPr lang="en-US" sz="1200" kern="1200" dirty="0" smtClean="0">
                <a:solidFill>
                  <a:schemeClr val="tx1"/>
                </a:solidFill>
                <a:latin typeface="Arial" pitchFamily="34" charset="0"/>
                <a:ea typeface="SimSun" pitchFamily="2" charset="-122"/>
                <a:cs typeface="+mn-cs"/>
              </a:rPr>
              <a:t>is introduced for workspace variables. It improves the programmability and further works with the controlled task granularities to reduce workspace copying overhead, and thus achieving a higher performance. </a:t>
            </a:r>
            <a:endParaRPr lang="zh-CN" altLang="en-US" dirty="0" smtClean="0">
              <a:latin typeface="Arial" charset="0"/>
            </a:endParaRPr>
          </a:p>
        </p:txBody>
      </p:sp>
      <p:sp>
        <p:nvSpPr>
          <p:cNvPr id="49156" name="灯片编号占位符 3"/>
          <p:cNvSpPr>
            <a:spLocks noGrp="1"/>
          </p:cNvSpPr>
          <p:nvPr>
            <p:ph type="sldNum" sz="quarter" idx="5"/>
          </p:nvPr>
        </p:nvSpPr>
        <p:spPr>
          <a:noFill/>
        </p:spPr>
        <p:txBody>
          <a:bodyPr/>
          <a:lstStyle/>
          <a:p>
            <a:fld id="{9186D517-8D66-4DC0-8A4B-13747B79C1CF}" type="slidenum">
              <a:rPr lang="en-US" altLang="zh-CN" smtClean="0"/>
              <a:pPr/>
              <a:t>19</a:t>
            </a:fld>
            <a:endParaRPr lang="en-US" altLang="zh-CN"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幻灯片图像占位符 1"/>
          <p:cNvSpPr>
            <a:spLocks noGrp="1" noRot="1" noChangeAspect="1" noTextEdit="1"/>
          </p:cNvSpPr>
          <p:nvPr>
            <p:ph type="sldImg"/>
          </p:nvPr>
        </p:nvSpPr>
        <p:spPr>
          <a:ln/>
        </p:spPr>
      </p:sp>
      <p:sp>
        <p:nvSpPr>
          <p:cNvPr id="50179" name="备注占位符 2"/>
          <p:cNvSpPr>
            <a:spLocks noGrp="1"/>
          </p:cNvSpPr>
          <p:nvPr>
            <p:ph type="body" idx="1"/>
          </p:nvPr>
        </p:nvSpPr>
        <p:spPr>
          <a:noFill/>
          <a:ln/>
        </p:spPr>
        <p:txBody>
          <a:bodyPr/>
          <a:lstStyle/>
          <a:p>
            <a:endParaRPr lang="zh-CN" altLang="en-US" dirty="0" smtClean="0">
              <a:latin typeface="Arial" charset="0"/>
            </a:endParaRPr>
          </a:p>
        </p:txBody>
      </p:sp>
      <p:sp>
        <p:nvSpPr>
          <p:cNvPr id="50180" name="灯片编号占位符 3"/>
          <p:cNvSpPr>
            <a:spLocks noGrp="1"/>
          </p:cNvSpPr>
          <p:nvPr>
            <p:ph type="sldNum" sz="quarter" idx="5"/>
          </p:nvPr>
        </p:nvSpPr>
        <p:spPr>
          <a:noFill/>
        </p:spPr>
        <p:txBody>
          <a:bodyPr/>
          <a:lstStyle/>
          <a:p>
            <a:fld id="{9E1AAB3E-79AF-419C-8853-E139D5C0227D}" type="slidenum">
              <a:rPr lang="en-US" altLang="zh-CN" smtClean="0"/>
              <a:pPr/>
              <a:t>20</a:t>
            </a:fld>
            <a:endParaRPr lang="en-US" altLang="zh-CN"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spTree>
      <p:nvGrpSpPr>
        <p:cNvPr id="1" name=""/>
        <p:cNvGrpSpPr/>
        <p:nvPr/>
      </p:nvGrpSpPr>
      <p:grpSpPr>
        <a:xfrm>
          <a:off x="0" y="0"/>
          <a:ext cx="0" cy="0"/>
          <a:chOff x="0" y="0"/>
          <a:chExt cx="0" cy="0"/>
        </a:xfrm>
      </p:grpSpPr>
      <p:sp>
        <p:nvSpPr>
          <p:cNvPr id="4" name="Rectangle 2"/>
          <p:cNvSpPr>
            <a:spLocks noChangeArrowheads="1"/>
          </p:cNvSpPr>
          <p:nvPr/>
        </p:nvSpPr>
        <p:spPr bwMode="auto">
          <a:xfrm rot="5400000" flipH="1">
            <a:off x="4982369" y="3164681"/>
            <a:ext cx="4724400" cy="71438"/>
          </a:xfrm>
          <a:prstGeom prst="rect">
            <a:avLst/>
          </a:prstGeom>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9525">
            <a:noFill/>
            <a:miter lim="800000"/>
            <a:headEnd/>
            <a:tailEnd/>
          </a:ln>
          <a:effectLst/>
        </p:spPr>
        <p:txBody>
          <a:bodyPr wrap="none" anchor="ctr"/>
          <a:lstStyle/>
          <a:p>
            <a:pPr>
              <a:defRPr/>
            </a:pPr>
            <a:endParaRPr lang="zh-CN" altLang="en-US"/>
          </a:p>
        </p:txBody>
      </p:sp>
      <p:pic>
        <p:nvPicPr>
          <p:cNvPr id="5" name="Picture 8" descr="logo"/>
          <p:cNvPicPr>
            <a:picLocks noChangeAspect="1" noChangeArrowheads="1"/>
          </p:cNvPicPr>
          <p:nvPr/>
        </p:nvPicPr>
        <p:blipFill>
          <a:blip r:embed="rId2" cstate="print"/>
          <a:srcRect/>
          <a:stretch>
            <a:fillRect/>
          </a:stretch>
        </p:blipFill>
        <p:spPr bwMode="auto">
          <a:xfrm>
            <a:off x="7524750" y="2563813"/>
            <a:ext cx="936625" cy="779462"/>
          </a:xfrm>
          <a:prstGeom prst="rect">
            <a:avLst/>
          </a:prstGeom>
          <a:noFill/>
          <a:ln w="9525">
            <a:noFill/>
            <a:miter lim="800000"/>
            <a:headEnd/>
            <a:tailEnd/>
          </a:ln>
        </p:spPr>
      </p:pic>
      <p:pic>
        <p:nvPicPr>
          <p:cNvPr id="6" name="Picture 9" descr="logo－zi-shu"/>
          <p:cNvPicPr>
            <a:picLocks noChangeAspect="1" noChangeArrowheads="1"/>
          </p:cNvPicPr>
          <p:nvPr/>
        </p:nvPicPr>
        <p:blipFill>
          <a:blip r:embed="rId3" cstate="print"/>
          <a:srcRect/>
          <a:stretch>
            <a:fillRect/>
          </a:stretch>
        </p:blipFill>
        <p:spPr bwMode="auto">
          <a:xfrm>
            <a:off x="7953375" y="3533775"/>
            <a:ext cx="292100" cy="2016125"/>
          </a:xfrm>
          <a:prstGeom prst="rect">
            <a:avLst/>
          </a:prstGeom>
          <a:noFill/>
          <a:ln w="9525">
            <a:noFill/>
            <a:miter lim="800000"/>
            <a:headEnd/>
            <a:tailEnd/>
          </a:ln>
        </p:spPr>
      </p:pic>
      <p:sp>
        <p:nvSpPr>
          <p:cNvPr id="7" name="Text Box 10"/>
          <p:cNvSpPr txBox="1">
            <a:spLocks noChangeArrowheads="1"/>
          </p:cNvSpPr>
          <p:nvPr/>
        </p:nvSpPr>
        <p:spPr bwMode="auto">
          <a:xfrm>
            <a:off x="7669213" y="3533775"/>
            <a:ext cx="320675" cy="2159000"/>
          </a:xfrm>
          <a:prstGeom prst="rect">
            <a:avLst/>
          </a:prstGeom>
          <a:noFill/>
          <a:ln w="9525">
            <a:noFill/>
            <a:miter lim="800000"/>
            <a:headEnd/>
            <a:tailEnd/>
          </a:ln>
          <a:effectLst/>
        </p:spPr>
        <p:txBody>
          <a:bodyPr vert="eaVert" lIns="91429" tIns="45715" rIns="91429" bIns="45715">
            <a:spAutoFit/>
          </a:bodyPr>
          <a:lstStyle/>
          <a:p>
            <a:pPr>
              <a:defRPr/>
            </a:pPr>
            <a:r>
              <a:rPr lang="en-US" altLang="zh-CN" sz="900" b="1" dirty="0">
                <a:latin typeface="Franklin Gothic Medium" pitchFamily="34" charset="0"/>
                <a:ea typeface="宋体" pitchFamily="2" charset="-122"/>
              </a:rPr>
              <a:t>INSTITUTE OF COMPUTING TECHNOLOGY</a:t>
            </a:r>
          </a:p>
        </p:txBody>
      </p:sp>
      <p:sp>
        <p:nvSpPr>
          <p:cNvPr id="8" name="Rectangle 11"/>
          <p:cNvSpPr>
            <a:spLocks noChangeArrowheads="1"/>
          </p:cNvSpPr>
          <p:nvPr/>
        </p:nvSpPr>
        <p:spPr bwMode="auto">
          <a:xfrm>
            <a:off x="250825" y="3505200"/>
            <a:ext cx="7140575" cy="71438"/>
          </a:xfrm>
          <a:prstGeom prst="rect">
            <a:avLst/>
          </a:prstGeom>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9525">
            <a:noFill/>
            <a:miter lim="800000"/>
            <a:headEnd/>
            <a:tailEnd/>
          </a:ln>
          <a:effectLst/>
        </p:spPr>
        <p:txBody>
          <a:bodyPr wrap="none" anchor="ctr"/>
          <a:lstStyle/>
          <a:p>
            <a:pPr>
              <a:defRPr/>
            </a:pPr>
            <a:endParaRPr lang="zh-CN" altLang="en-US"/>
          </a:p>
        </p:txBody>
      </p:sp>
      <p:sp>
        <p:nvSpPr>
          <p:cNvPr id="11267" name="Rectangle 3"/>
          <p:cNvSpPr>
            <a:spLocks noGrp="1" noChangeArrowheads="1"/>
          </p:cNvSpPr>
          <p:nvPr>
            <p:ph type="ctrTitle"/>
          </p:nvPr>
        </p:nvSpPr>
        <p:spPr>
          <a:xfrm>
            <a:off x="250825" y="1295400"/>
            <a:ext cx="7058025" cy="2133600"/>
          </a:xfrm>
        </p:spPr>
        <p:txBody>
          <a:bodyPr/>
          <a:lstStyle>
            <a:lvl1pPr algn="r">
              <a:defRPr sz="4400"/>
            </a:lvl1pPr>
          </a:lstStyle>
          <a:p>
            <a:r>
              <a:rPr lang="zh-CN" altLang="en-US" dirty="0"/>
              <a:t>单击此处编辑母版标题样式</a:t>
            </a:r>
          </a:p>
        </p:txBody>
      </p:sp>
      <p:sp>
        <p:nvSpPr>
          <p:cNvPr id="11268" name="Rectangle 4"/>
          <p:cNvSpPr>
            <a:spLocks noGrp="1" noChangeArrowheads="1"/>
          </p:cNvSpPr>
          <p:nvPr>
            <p:ph type="subTitle" idx="1"/>
          </p:nvPr>
        </p:nvSpPr>
        <p:spPr>
          <a:xfrm>
            <a:off x="971550" y="3809999"/>
            <a:ext cx="6248400" cy="1476375"/>
          </a:xfrm>
        </p:spPr>
        <p:txBody>
          <a:bodyPr/>
          <a:lstStyle>
            <a:lvl1pPr marL="0" indent="0" algn="r">
              <a:buFont typeface="Wingdings" pitchFamily="2" charset="2"/>
              <a:buNone/>
              <a:defRPr sz="3200"/>
            </a:lvl1pPr>
          </a:lstStyle>
          <a:p>
            <a:r>
              <a:rPr lang="zh-CN" altLang="en-US" dirty="0"/>
              <a:t>单击此处编辑母版副标题样式</a:t>
            </a:r>
          </a:p>
        </p:txBody>
      </p:sp>
      <p:sp>
        <p:nvSpPr>
          <p:cNvPr id="9" name="Rectangle 5"/>
          <p:cNvSpPr>
            <a:spLocks noGrp="1" noChangeArrowheads="1"/>
          </p:cNvSpPr>
          <p:nvPr>
            <p:ph type="dt" sz="half" idx="10"/>
          </p:nvPr>
        </p:nvSpPr>
        <p:spPr/>
        <p:txBody>
          <a:bodyPr/>
          <a:lstStyle>
            <a:lvl1pPr>
              <a:defRPr/>
            </a:lvl1pPr>
          </a:lstStyle>
          <a:p>
            <a:pPr>
              <a:defRPr/>
            </a:pPr>
            <a:endParaRPr lang="en-US" altLang="zh-CN"/>
          </a:p>
        </p:txBody>
      </p:sp>
      <p:sp>
        <p:nvSpPr>
          <p:cNvPr id="10" name="Rectangle 6"/>
          <p:cNvSpPr>
            <a:spLocks noGrp="1" noChangeArrowheads="1"/>
          </p:cNvSpPr>
          <p:nvPr>
            <p:ph type="ftr" sz="quarter" idx="11"/>
          </p:nvPr>
        </p:nvSpPr>
        <p:spPr/>
        <p:txBody>
          <a:bodyPr/>
          <a:lstStyle>
            <a:lvl1pPr>
              <a:defRPr/>
            </a:lvl1pPr>
          </a:lstStyle>
          <a:p>
            <a:pPr>
              <a:defRPr/>
            </a:pPr>
            <a:endParaRPr lang="en-US" altLang="zh-CN"/>
          </a:p>
        </p:txBody>
      </p:sp>
      <p:sp>
        <p:nvSpPr>
          <p:cNvPr id="11" name="Rectangle 7"/>
          <p:cNvSpPr>
            <a:spLocks noGrp="1" noChangeArrowheads="1"/>
          </p:cNvSpPr>
          <p:nvPr>
            <p:ph type="sldNum" sz="quarter" idx="12"/>
          </p:nvPr>
        </p:nvSpPr>
        <p:spPr/>
        <p:txBody>
          <a:bodyPr/>
          <a:lstStyle>
            <a:lvl1pPr>
              <a:defRPr/>
            </a:lvl1pPr>
          </a:lstStyle>
          <a:p>
            <a:pPr>
              <a:defRPr/>
            </a:pPr>
            <a:fld id="{B1010658-3CA6-4C81-B415-AFB37B9F85D7}" type="slidenum">
              <a:rPr lang="en-US" altLang="zh-CN"/>
              <a:pPr>
                <a:defRPr/>
              </a:pPr>
              <a:t>‹#›</a:t>
            </a:fld>
            <a:endParaRPr lang="en-US" alt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122238"/>
            <a:ext cx="7543800" cy="936000"/>
          </a:xfrm>
        </p:spPr>
        <p:txBody>
          <a:bodyPr/>
          <a:lstStyle/>
          <a:p>
            <a:r>
              <a:rPr lang="zh-CN" altLang="en-US" dirty="0" smtClean="0"/>
              <a:t>单击此处编辑母版标题样式</a:t>
            </a:r>
            <a:endParaRPr lang="zh-CN" altLang="en-US" dirty="0"/>
          </a:p>
        </p:txBody>
      </p:sp>
      <p:sp>
        <p:nvSpPr>
          <p:cNvPr id="3" name="内容占位符 2"/>
          <p:cNvSpPr>
            <a:spLocks noGrp="1"/>
          </p:cNvSpPr>
          <p:nvPr>
            <p:ph idx="1"/>
          </p:nvPr>
        </p:nvSpPr>
        <p:spPr>
          <a:xfrm>
            <a:off x="457200" y="1219199"/>
            <a:ext cx="8229600" cy="4932000"/>
          </a:xfrm>
        </p:spPr>
        <p:txBody>
          <a:body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BD0DF883-5F44-46BF-8834-2FA764E26ADD}" type="slidenum">
              <a:rPr lang="en-US" altLang="zh-CN"/>
              <a:pPr>
                <a:defRPr/>
              </a:pPr>
              <a:t>‹#›</a:t>
            </a:fld>
            <a:endParaRPr lang="en-US" alt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4406900"/>
            <a:ext cx="7772400"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31F94B01-6963-4A5B-82CC-A7B6ECCFDBA2}" type="slidenum">
              <a:rPr lang="en-US" altLang="zh-CN"/>
              <a:pPr>
                <a:defRPr/>
              </a:pPr>
              <a:t>‹#›</a:t>
            </a:fld>
            <a:endParaRPr lang="en-US" alt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19200"/>
            <a:ext cx="4038600" cy="493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4" name="内容占位符 3"/>
          <p:cNvSpPr>
            <a:spLocks noGrp="1"/>
          </p:cNvSpPr>
          <p:nvPr>
            <p:ph sz="half" idx="2"/>
          </p:nvPr>
        </p:nvSpPr>
        <p:spPr>
          <a:xfrm>
            <a:off x="4648200" y="1219199"/>
            <a:ext cx="4038600" cy="493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CBA78848-7056-495E-A073-200163DE7158}" type="slidenum">
              <a:rPr lang="en-US" altLang="zh-CN"/>
              <a:pPr>
                <a:defRPr/>
              </a:pPr>
              <a:t>‹#›</a:t>
            </a:fld>
            <a:endParaRPr lang="en-US" alt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936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295400"/>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981200"/>
            <a:ext cx="4040188"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5" name="文本占位符 4"/>
          <p:cNvSpPr>
            <a:spLocks noGrp="1"/>
          </p:cNvSpPr>
          <p:nvPr>
            <p:ph type="body" sz="quarter" idx="3"/>
          </p:nvPr>
        </p:nvSpPr>
        <p:spPr>
          <a:xfrm>
            <a:off x="4645025" y="1295400"/>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5" y="1981200"/>
            <a:ext cx="4041775" cy="41449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dirty="0" smtClean="0"/>
              <a:t>单击此处编辑母版文本样式</a:t>
            </a:r>
          </a:p>
          <a:p>
            <a:pPr lvl="1"/>
            <a:r>
              <a:rPr lang="zh-CN" altLang="en-US" dirty="0" smtClean="0"/>
              <a:t>第二级</a:t>
            </a:r>
          </a:p>
          <a:p>
            <a:pPr lvl="2"/>
            <a:r>
              <a:rPr lang="zh-CN" altLang="en-US" dirty="0" smtClean="0"/>
              <a:t>第三级</a:t>
            </a:r>
          </a:p>
          <a:p>
            <a:pPr lvl="3"/>
            <a:r>
              <a:rPr lang="zh-CN" altLang="en-US" dirty="0" smtClean="0"/>
              <a:t>第四级</a:t>
            </a:r>
          </a:p>
          <a:p>
            <a:pPr lvl="4"/>
            <a:r>
              <a:rPr lang="zh-CN" altLang="en-US" dirty="0" smtClean="0"/>
              <a:t>第五级</a:t>
            </a:r>
            <a:endParaRPr lang="zh-CN" altLang="en-US" dirty="0"/>
          </a:p>
        </p:txBody>
      </p:sp>
      <p:sp>
        <p:nvSpPr>
          <p:cNvPr id="7"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8"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9" name="Rectangle 6"/>
          <p:cNvSpPr>
            <a:spLocks noGrp="1" noChangeArrowheads="1"/>
          </p:cNvSpPr>
          <p:nvPr>
            <p:ph type="sldNum" sz="quarter" idx="12"/>
          </p:nvPr>
        </p:nvSpPr>
        <p:spPr>
          <a:ln/>
        </p:spPr>
        <p:txBody>
          <a:bodyPr/>
          <a:lstStyle>
            <a:lvl1pPr>
              <a:defRPr/>
            </a:lvl1pPr>
          </a:lstStyle>
          <a:p>
            <a:pPr>
              <a:defRPr/>
            </a:pPr>
            <a:fld id="{61236BAD-B9E0-40D5-8E7F-089D1D65C0C7}" type="slidenum">
              <a:rPr lang="en-US" altLang="zh-CN"/>
              <a:pPr>
                <a:defRPr/>
              </a:pPr>
              <a:t>‹#›</a:t>
            </a:fld>
            <a:endParaRPr lang="en-US" alt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dirty="0" smtClean="0"/>
              <a:t>单击此处编辑母版标题样式</a:t>
            </a:r>
            <a:endParaRPr lang="zh-CN" altLang="en-US" dirty="0"/>
          </a:p>
        </p:txBody>
      </p:sp>
      <p:sp>
        <p:nvSpPr>
          <p:cNvPr id="3"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4"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5" name="Rectangle 6"/>
          <p:cNvSpPr>
            <a:spLocks noGrp="1" noChangeArrowheads="1"/>
          </p:cNvSpPr>
          <p:nvPr>
            <p:ph type="sldNum" sz="quarter" idx="12"/>
          </p:nvPr>
        </p:nvSpPr>
        <p:spPr>
          <a:ln/>
        </p:spPr>
        <p:txBody>
          <a:bodyPr/>
          <a:lstStyle>
            <a:lvl1pPr>
              <a:defRPr/>
            </a:lvl1pPr>
          </a:lstStyle>
          <a:p>
            <a:pPr>
              <a:defRPr/>
            </a:pPr>
            <a:fld id="{2A345FF7-DF22-459E-8DAA-D97C3546F0E7}" type="slidenum">
              <a:rPr lang="en-US" altLang="zh-CN"/>
              <a:pPr>
                <a:defRPr/>
              </a:pPr>
              <a:t>‹#›</a:t>
            </a:fld>
            <a:endParaRPr lang="en-US" alt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3"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4" name="Rectangle 6"/>
          <p:cNvSpPr>
            <a:spLocks noGrp="1" noChangeArrowheads="1"/>
          </p:cNvSpPr>
          <p:nvPr>
            <p:ph type="sldNum" sz="quarter" idx="12"/>
          </p:nvPr>
        </p:nvSpPr>
        <p:spPr>
          <a:ln/>
        </p:spPr>
        <p:txBody>
          <a:bodyPr/>
          <a:lstStyle>
            <a:lvl1pPr>
              <a:defRPr/>
            </a:lvl1pPr>
          </a:lstStyle>
          <a:p>
            <a:pPr>
              <a:defRPr/>
            </a:pPr>
            <a:fld id="{21DFA6DB-48B7-4A4E-897E-FA04131F59FA}" type="slidenum">
              <a:rPr lang="en-US" altLang="zh-CN"/>
              <a:pPr>
                <a:defRPr/>
              </a:pPr>
              <a:t>‹#›</a:t>
            </a:fld>
            <a:endParaRPr lang="en-US" alt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p:spPr>
        <p:txBody>
          <a:bodyPr/>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BB110286-B9D0-4E2B-B83F-119B16C87217}" type="slidenum">
              <a:rPr lang="en-US" altLang="zh-CN"/>
              <a:pPr>
                <a:defRPr/>
              </a:pPr>
              <a:t>‹#›</a:t>
            </a:fld>
            <a:endParaRPr lang="en-US" alt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p:spPr>
        <p:txBody>
          <a:bodyPr/>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6"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7" name="Rectangle 6"/>
          <p:cNvSpPr>
            <a:spLocks noGrp="1" noChangeArrowheads="1"/>
          </p:cNvSpPr>
          <p:nvPr>
            <p:ph type="sldNum" sz="quarter" idx="12"/>
          </p:nvPr>
        </p:nvSpPr>
        <p:spPr>
          <a:ln/>
        </p:spPr>
        <p:txBody>
          <a:bodyPr/>
          <a:lstStyle>
            <a:lvl1pPr>
              <a:defRPr/>
            </a:lvl1pPr>
          </a:lstStyle>
          <a:p>
            <a:pPr>
              <a:defRPr/>
            </a:pPr>
            <a:fld id="{8D5F23A0-CDB9-43DD-9B4C-E3AC726FA61B}" type="slidenum">
              <a:rPr lang="en-US" altLang="zh-CN"/>
              <a:pPr>
                <a:defRPr/>
              </a:pPr>
              <a:t>‹#›</a:t>
            </a:fld>
            <a:endParaRPr lang="en-US" alt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EA6D21D-EA80-4D71-9729-7BB3EA5866D9}" type="slidenum">
              <a:rPr lang="en-US" altLang="zh-CN"/>
              <a:pPr>
                <a:defRPr/>
              </a:pPr>
              <a:t>‹#›</a:t>
            </a:fld>
            <a:endParaRPr lang="en-US" alt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22238"/>
            <a:ext cx="2057400" cy="6008687"/>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2238"/>
            <a:ext cx="6019800" cy="6008687"/>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Rectangle 4"/>
          <p:cNvSpPr>
            <a:spLocks noGrp="1" noChangeArrowheads="1"/>
          </p:cNvSpPr>
          <p:nvPr>
            <p:ph type="dt" sz="half" idx="10"/>
          </p:nvPr>
        </p:nvSpPr>
        <p:spPr>
          <a:ln/>
        </p:spPr>
        <p:txBody>
          <a:bodyPr/>
          <a:lstStyle>
            <a:lvl1pPr>
              <a:defRPr/>
            </a:lvl1pPr>
          </a:lstStyle>
          <a:p>
            <a:pPr>
              <a:defRPr/>
            </a:pPr>
            <a:endParaRPr lang="en-US" altLang="zh-CN"/>
          </a:p>
        </p:txBody>
      </p:sp>
      <p:sp>
        <p:nvSpPr>
          <p:cNvPr id="5" name="Rectangle 5"/>
          <p:cNvSpPr>
            <a:spLocks noGrp="1" noChangeArrowheads="1"/>
          </p:cNvSpPr>
          <p:nvPr>
            <p:ph type="ftr" sz="quarter" idx="11"/>
          </p:nvPr>
        </p:nvSpPr>
        <p:spPr>
          <a:ln/>
        </p:spPr>
        <p:txBody>
          <a:bodyPr/>
          <a:lstStyle>
            <a:lvl1pPr>
              <a:defRPr/>
            </a:lvl1pPr>
          </a:lstStyle>
          <a:p>
            <a:pPr>
              <a:defRPr/>
            </a:pPr>
            <a:endParaRPr lang="en-US" altLang="zh-CN"/>
          </a:p>
        </p:txBody>
      </p:sp>
      <p:sp>
        <p:nvSpPr>
          <p:cNvPr id="6" name="Rectangle 6"/>
          <p:cNvSpPr>
            <a:spLocks noGrp="1" noChangeArrowheads="1"/>
          </p:cNvSpPr>
          <p:nvPr>
            <p:ph type="sldNum" sz="quarter" idx="12"/>
          </p:nvPr>
        </p:nvSpPr>
        <p:spPr>
          <a:ln/>
        </p:spPr>
        <p:txBody>
          <a:bodyPr/>
          <a:lstStyle>
            <a:lvl1pPr>
              <a:defRPr/>
            </a:lvl1pPr>
          </a:lstStyle>
          <a:p>
            <a:pPr>
              <a:defRPr/>
            </a:pPr>
            <a:fld id="{2041FC44-4A53-4477-BDA6-465A5697405B}" type="slidenum">
              <a:rPr lang="en-US" altLang="zh-CN"/>
              <a:pPr>
                <a:defRPr/>
              </a:pPr>
              <a:t>‹#›</a:t>
            </a:fld>
            <a:endParaRPr lang="en-US" altLang="zh-CN"/>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122" name="Rectangle 2"/>
          <p:cNvSpPr>
            <a:spLocks noGrp="1" noChangeArrowheads="1"/>
          </p:cNvSpPr>
          <p:nvPr>
            <p:ph type="title"/>
          </p:nvPr>
        </p:nvSpPr>
        <p:spPr bwMode="auto">
          <a:xfrm>
            <a:off x="457200" y="122238"/>
            <a:ext cx="7543800" cy="936625"/>
          </a:xfrm>
          <a:prstGeom prst="rect">
            <a:avLst/>
          </a:prstGeom>
          <a:noFill/>
          <a:ln w="9525">
            <a:noFill/>
            <a:miter lim="800000"/>
            <a:headEnd/>
            <a:tailEnd/>
          </a:ln>
        </p:spPr>
        <p:txBody>
          <a:bodyPr vert="horz" wrap="square" lIns="91429" tIns="45715" rIns="91429" bIns="45715" numCol="1" anchor="b" anchorCtr="0" compatLnSpc="1">
            <a:prstTxWarp prst="textNoShape">
              <a:avLst/>
            </a:prstTxWarp>
          </a:bodyPr>
          <a:lstStyle/>
          <a:p>
            <a:pPr lvl="0"/>
            <a:r>
              <a:rPr lang="zh-CN" altLang="en-US" smtClean="0"/>
              <a:t>单击此处编辑母版标题样式</a:t>
            </a:r>
          </a:p>
        </p:txBody>
      </p:sp>
      <p:sp>
        <p:nvSpPr>
          <p:cNvPr id="5123" name="Rectangle 3"/>
          <p:cNvSpPr>
            <a:spLocks noGrp="1" noChangeArrowheads="1"/>
          </p:cNvSpPr>
          <p:nvPr>
            <p:ph type="body" idx="1"/>
          </p:nvPr>
        </p:nvSpPr>
        <p:spPr bwMode="auto">
          <a:xfrm>
            <a:off x="457200" y="1219200"/>
            <a:ext cx="8229600" cy="4932363"/>
          </a:xfrm>
          <a:prstGeom prst="rect">
            <a:avLst/>
          </a:prstGeom>
          <a:noFill/>
          <a:ln w="9525">
            <a:noFill/>
            <a:miter lim="800000"/>
            <a:headEnd/>
            <a:tailEnd/>
          </a:ln>
        </p:spPr>
        <p:txBody>
          <a:bodyPr vert="horz" wrap="square" lIns="91429" tIns="45715" rIns="91429" bIns="45715" numCol="1" anchor="t" anchorCtr="0" compatLnSpc="1">
            <a:prstTxWarp prst="textNoShape">
              <a:avLst/>
            </a:prstTxWarp>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p>
        </p:txBody>
      </p:sp>
      <p:sp>
        <p:nvSpPr>
          <p:cNvPr id="10244" name="Rectangle 4"/>
          <p:cNvSpPr>
            <a:spLocks noGrp="1" noChangeArrowheads="1"/>
          </p:cNvSpPr>
          <p:nvPr>
            <p:ph type="dt" sz="half" idx="2"/>
          </p:nvPr>
        </p:nvSpPr>
        <p:spPr bwMode="auto">
          <a:xfrm>
            <a:off x="457200" y="6248400"/>
            <a:ext cx="2133600" cy="4572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defRPr sz="1000"/>
            </a:lvl1pPr>
          </a:lstStyle>
          <a:p>
            <a:pPr>
              <a:defRPr/>
            </a:pPr>
            <a:endParaRPr lang="en-US" altLang="zh-CN"/>
          </a:p>
        </p:txBody>
      </p:sp>
      <p:sp>
        <p:nvSpPr>
          <p:cNvPr id="1024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ctr">
              <a:defRPr sz="1000"/>
            </a:lvl1pPr>
          </a:lstStyle>
          <a:p>
            <a:pPr>
              <a:defRPr/>
            </a:pPr>
            <a:endParaRPr lang="en-US" altLang="zh-CN"/>
          </a:p>
        </p:txBody>
      </p:sp>
      <p:sp>
        <p:nvSpPr>
          <p:cNvPr id="10246" name="Rectangle 6"/>
          <p:cNvSpPr>
            <a:spLocks noGrp="1" noChangeArrowheads="1"/>
          </p:cNvSpPr>
          <p:nvPr>
            <p:ph type="sldNum" sz="quarter" idx="4"/>
          </p:nvPr>
        </p:nvSpPr>
        <p:spPr bwMode="auto">
          <a:xfrm>
            <a:off x="6553200" y="6248400"/>
            <a:ext cx="2133600" cy="457200"/>
          </a:xfrm>
          <a:prstGeom prst="rect">
            <a:avLst/>
          </a:prstGeom>
          <a:noFill/>
          <a:ln w="9525">
            <a:noFill/>
            <a:miter lim="800000"/>
            <a:headEnd/>
            <a:tailEnd/>
          </a:ln>
          <a:effectLst/>
        </p:spPr>
        <p:txBody>
          <a:bodyPr vert="horz" wrap="square" lIns="91429" tIns="45715" rIns="91429" bIns="45715" numCol="1" anchor="t" anchorCtr="0" compatLnSpc="1">
            <a:prstTxWarp prst="textNoShape">
              <a:avLst/>
            </a:prstTxWarp>
          </a:bodyPr>
          <a:lstStyle>
            <a:lvl1pPr algn="r">
              <a:defRPr sz="1000"/>
            </a:lvl1pPr>
          </a:lstStyle>
          <a:p>
            <a:pPr>
              <a:defRPr/>
            </a:pPr>
            <a:fld id="{CB206590-66F5-4031-A77D-FD0C01D9551A}" type="slidenum">
              <a:rPr lang="en-US" altLang="zh-CN"/>
              <a:pPr>
                <a:defRPr/>
              </a:pPr>
              <a:t>‹#›</a:t>
            </a:fld>
            <a:endParaRPr lang="en-US" altLang="zh-CN"/>
          </a:p>
        </p:txBody>
      </p:sp>
      <p:pic>
        <p:nvPicPr>
          <p:cNvPr id="5127" name="Picture 7" descr="logo"/>
          <p:cNvPicPr>
            <a:picLocks noChangeAspect="1" noChangeArrowheads="1"/>
          </p:cNvPicPr>
          <p:nvPr/>
        </p:nvPicPr>
        <p:blipFill>
          <a:blip r:embed="rId13" cstate="print"/>
          <a:srcRect/>
          <a:stretch>
            <a:fillRect/>
          </a:stretch>
        </p:blipFill>
        <p:spPr bwMode="auto">
          <a:xfrm>
            <a:off x="8172450" y="152400"/>
            <a:ext cx="720725" cy="600075"/>
          </a:xfrm>
          <a:prstGeom prst="rect">
            <a:avLst/>
          </a:prstGeom>
          <a:noFill/>
          <a:ln w="9525">
            <a:noFill/>
            <a:miter lim="800000"/>
            <a:headEnd/>
            <a:tailEnd/>
          </a:ln>
        </p:spPr>
      </p:pic>
      <p:pic>
        <p:nvPicPr>
          <p:cNvPr id="5128" name="Picture 8" descr="logo－zi"/>
          <p:cNvPicPr>
            <a:picLocks noChangeAspect="1" noChangeArrowheads="1"/>
          </p:cNvPicPr>
          <p:nvPr/>
        </p:nvPicPr>
        <p:blipFill>
          <a:blip r:embed="rId14" cstate="print"/>
          <a:srcRect/>
          <a:stretch>
            <a:fillRect/>
          </a:stretch>
        </p:blipFill>
        <p:spPr bwMode="auto">
          <a:xfrm>
            <a:off x="8101013" y="762000"/>
            <a:ext cx="900112" cy="206375"/>
          </a:xfrm>
          <a:prstGeom prst="rect">
            <a:avLst/>
          </a:prstGeom>
          <a:noFill/>
          <a:ln w="9525">
            <a:noFill/>
            <a:miter lim="800000"/>
            <a:headEnd/>
            <a:tailEnd/>
          </a:ln>
        </p:spPr>
      </p:pic>
      <p:sp>
        <p:nvSpPr>
          <p:cNvPr id="10249" name="Text Box 9"/>
          <p:cNvSpPr txBox="1">
            <a:spLocks noChangeArrowheads="1"/>
          </p:cNvSpPr>
          <p:nvPr/>
        </p:nvSpPr>
        <p:spPr bwMode="auto">
          <a:xfrm>
            <a:off x="7956550" y="917575"/>
            <a:ext cx="1187450" cy="276225"/>
          </a:xfrm>
          <a:prstGeom prst="rect">
            <a:avLst/>
          </a:prstGeom>
          <a:noFill/>
          <a:ln w="9525">
            <a:noFill/>
            <a:miter lim="800000"/>
            <a:headEnd/>
            <a:tailEnd/>
          </a:ln>
          <a:effectLst/>
        </p:spPr>
        <p:txBody>
          <a:bodyPr lIns="91429" tIns="45715" rIns="91429" bIns="45715">
            <a:spAutoFit/>
          </a:bodyPr>
          <a:lstStyle/>
          <a:p>
            <a:pPr algn="ctr">
              <a:defRPr/>
            </a:pPr>
            <a:r>
              <a:rPr lang="en-US" altLang="zh-CN" sz="600" b="1" dirty="0">
                <a:latin typeface="Arial" pitchFamily="34" charset="0"/>
                <a:ea typeface="宋体" pitchFamily="2" charset="-122"/>
              </a:rPr>
              <a:t>INSTITUTE OF COMPUTING</a:t>
            </a:r>
          </a:p>
          <a:p>
            <a:pPr algn="ctr">
              <a:defRPr/>
            </a:pPr>
            <a:r>
              <a:rPr lang="en-US" altLang="zh-CN" sz="600" b="1" dirty="0">
                <a:latin typeface="Arial" pitchFamily="34" charset="0"/>
                <a:ea typeface="宋体" pitchFamily="2" charset="-122"/>
              </a:rPr>
              <a:t> TECHNOLOGY</a:t>
            </a:r>
          </a:p>
        </p:txBody>
      </p:sp>
      <p:sp>
        <p:nvSpPr>
          <p:cNvPr id="10250" name="Rectangle 10"/>
          <p:cNvSpPr>
            <a:spLocks noChangeArrowheads="1"/>
          </p:cNvSpPr>
          <p:nvPr/>
        </p:nvSpPr>
        <p:spPr bwMode="auto">
          <a:xfrm rot="5400000" flipH="1">
            <a:off x="7391401" y="609600"/>
            <a:ext cx="1103312" cy="115887"/>
          </a:xfrm>
          <a:prstGeom prst="rect">
            <a:avLst/>
          </a:prstGeom>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ln w="9525">
            <a:noFill/>
            <a:miter lim="800000"/>
            <a:headEnd/>
            <a:tailEnd/>
          </a:ln>
          <a:effectLst/>
        </p:spPr>
        <p:txBody>
          <a:bodyPr wrap="none" anchor="ctr"/>
          <a:lstStyle/>
          <a:p>
            <a:pPr>
              <a:defRPr/>
            </a:pPr>
            <a:endParaRPr lang="zh-CN" altLang="en-US"/>
          </a:p>
        </p:txBody>
      </p:sp>
    </p:spTree>
  </p:cSld>
  <p:clrMap bg1="lt1" tx1="dk1" bg2="lt2" tx2="dk2" accent1="accent1" accent2="accent2" accent3="accent3" accent4="accent4" accent5="accent5" accent6="accent6" hlink="hlink" folHlink="folHlink"/>
  <p:sldLayoutIdLst>
    <p:sldLayoutId id="2147484241" r:id="rId1"/>
    <p:sldLayoutId id="2147484231" r:id="rId2"/>
    <p:sldLayoutId id="2147484232" r:id="rId3"/>
    <p:sldLayoutId id="2147484233" r:id="rId4"/>
    <p:sldLayoutId id="2147484234" r:id="rId5"/>
    <p:sldLayoutId id="2147484235" r:id="rId6"/>
    <p:sldLayoutId id="2147484236" r:id="rId7"/>
    <p:sldLayoutId id="2147484237" r:id="rId8"/>
    <p:sldLayoutId id="2147484238" r:id="rId9"/>
    <p:sldLayoutId id="2147484239" r:id="rId10"/>
    <p:sldLayoutId id="2147484240"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3900" b="1">
          <a:solidFill>
            <a:schemeClr val="tx2"/>
          </a:solidFill>
          <a:latin typeface="+mj-lt"/>
          <a:ea typeface="SimSun" pitchFamily="2" charset="-122"/>
          <a:cs typeface="+mj-cs"/>
        </a:defRPr>
      </a:lvl1pPr>
      <a:lvl2pPr algn="l" rtl="0" eaLnBrk="0" fontAlgn="base" hangingPunct="0">
        <a:spcBef>
          <a:spcPct val="0"/>
        </a:spcBef>
        <a:spcAft>
          <a:spcPct val="0"/>
        </a:spcAft>
        <a:defRPr sz="3900" b="1">
          <a:solidFill>
            <a:schemeClr val="tx2"/>
          </a:solidFill>
          <a:latin typeface="Arial" pitchFamily="34" charset="0"/>
          <a:ea typeface="SimSun" pitchFamily="2" charset="-122"/>
        </a:defRPr>
      </a:lvl2pPr>
      <a:lvl3pPr algn="l" rtl="0" eaLnBrk="0" fontAlgn="base" hangingPunct="0">
        <a:spcBef>
          <a:spcPct val="0"/>
        </a:spcBef>
        <a:spcAft>
          <a:spcPct val="0"/>
        </a:spcAft>
        <a:defRPr sz="3900" b="1">
          <a:solidFill>
            <a:schemeClr val="tx2"/>
          </a:solidFill>
          <a:latin typeface="Arial" pitchFamily="34" charset="0"/>
          <a:ea typeface="SimSun" pitchFamily="2" charset="-122"/>
        </a:defRPr>
      </a:lvl3pPr>
      <a:lvl4pPr algn="l" rtl="0" eaLnBrk="0" fontAlgn="base" hangingPunct="0">
        <a:spcBef>
          <a:spcPct val="0"/>
        </a:spcBef>
        <a:spcAft>
          <a:spcPct val="0"/>
        </a:spcAft>
        <a:defRPr sz="3900" b="1">
          <a:solidFill>
            <a:schemeClr val="tx2"/>
          </a:solidFill>
          <a:latin typeface="Arial" pitchFamily="34" charset="0"/>
          <a:ea typeface="SimSun" pitchFamily="2" charset="-122"/>
        </a:defRPr>
      </a:lvl4pPr>
      <a:lvl5pPr algn="l" rtl="0" eaLnBrk="0" fontAlgn="base" hangingPunct="0">
        <a:spcBef>
          <a:spcPct val="0"/>
        </a:spcBef>
        <a:spcAft>
          <a:spcPct val="0"/>
        </a:spcAft>
        <a:defRPr sz="3900" b="1">
          <a:solidFill>
            <a:schemeClr val="tx2"/>
          </a:solidFill>
          <a:latin typeface="Arial" pitchFamily="34" charset="0"/>
          <a:ea typeface="SimSun" pitchFamily="2" charset="-122"/>
        </a:defRPr>
      </a:lvl5pPr>
      <a:lvl6pPr marL="457200" algn="l" rtl="0" fontAlgn="base">
        <a:spcBef>
          <a:spcPct val="0"/>
        </a:spcBef>
        <a:spcAft>
          <a:spcPct val="0"/>
        </a:spcAft>
        <a:defRPr sz="3900" b="1">
          <a:solidFill>
            <a:schemeClr val="tx2"/>
          </a:solidFill>
          <a:latin typeface="Arial" pitchFamily="34" charset="0"/>
          <a:ea typeface="宋体" pitchFamily="2" charset="-122"/>
        </a:defRPr>
      </a:lvl6pPr>
      <a:lvl7pPr marL="914400" algn="l" rtl="0" fontAlgn="base">
        <a:spcBef>
          <a:spcPct val="0"/>
        </a:spcBef>
        <a:spcAft>
          <a:spcPct val="0"/>
        </a:spcAft>
        <a:defRPr sz="3900" b="1">
          <a:solidFill>
            <a:schemeClr val="tx2"/>
          </a:solidFill>
          <a:latin typeface="Arial" pitchFamily="34" charset="0"/>
          <a:ea typeface="宋体" pitchFamily="2" charset="-122"/>
        </a:defRPr>
      </a:lvl7pPr>
      <a:lvl8pPr marL="1371600" algn="l" rtl="0" fontAlgn="base">
        <a:spcBef>
          <a:spcPct val="0"/>
        </a:spcBef>
        <a:spcAft>
          <a:spcPct val="0"/>
        </a:spcAft>
        <a:defRPr sz="3900" b="1">
          <a:solidFill>
            <a:schemeClr val="tx2"/>
          </a:solidFill>
          <a:latin typeface="Arial" pitchFamily="34" charset="0"/>
          <a:ea typeface="宋体" pitchFamily="2" charset="-122"/>
        </a:defRPr>
      </a:lvl8pPr>
      <a:lvl9pPr marL="1828800" algn="l" rtl="0" fontAlgn="base">
        <a:spcBef>
          <a:spcPct val="0"/>
        </a:spcBef>
        <a:spcAft>
          <a:spcPct val="0"/>
        </a:spcAft>
        <a:defRPr sz="3900" b="1">
          <a:solidFill>
            <a:schemeClr val="tx2"/>
          </a:solidFill>
          <a:latin typeface="Arial" pitchFamily="34" charset="0"/>
          <a:ea typeface="宋体" pitchFamily="2" charset="-122"/>
        </a:defRPr>
      </a:lvl9pPr>
    </p:titleStyle>
    <p:bodyStyle>
      <a:lvl1pPr marL="342900" indent="-342900" algn="l" rtl="0" eaLnBrk="0" fontAlgn="base" hangingPunct="0">
        <a:spcBef>
          <a:spcPct val="20000"/>
        </a:spcBef>
        <a:spcAft>
          <a:spcPct val="0"/>
        </a:spcAft>
        <a:buClr>
          <a:srgbClr val="FF0000"/>
        </a:buClr>
        <a:buSzPct val="70000"/>
        <a:buFont typeface="Wingdings" pitchFamily="2" charset="2"/>
        <a:buChar char="l"/>
        <a:defRPr sz="3000">
          <a:solidFill>
            <a:schemeClr val="tx1"/>
          </a:solidFill>
          <a:latin typeface="+mn-lt"/>
          <a:ea typeface="SimSun" pitchFamily="2" charset="-122"/>
          <a:cs typeface="+mn-cs"/>
        </a:defRPr>
      </a:lvl1pPr>
      <a:lvl2pPr marL="692150" indent="-347663" algn="l" rtl="0" eaLnBrk="0" fontAlgn="base" hangingPunct="0">
        <a:spcBef>
          <a:spcPct val="20000"/>
        </a:spcBef>
        <a:spcAft>
          <a:spcPct val="0"/>
        </a:spcAft>
        <a:buClr>
          <a:schemeClr val="accent2"/>
        </a:buClr>
        <a:buSzPct val="70000"/>
        <a:buFont typeface="Wingdings" pitchFamily="2" charset="2"/>
        <a:buChar char="l"/>
        <a:defRPr sz="2600">
          <a:solidFill>
            <a:schemeClr val="tx1"/>
          </a:solidFill>
          <a:latin typeface="+mn-lt"/>
          <a:ea typeface="SimSun" pitchFamily="2" charset="-122"/>
        </a:defRPr>
      </a:lvl2pPr>
      <a:lvl3pPr marL="987425" indent="-293688" algn="l" rtl="0" eaLnBrk="0" fontAlgn="base" hangingPunct="0">
        <a:spcBef>
          <a:spcPct val="20000"/>
        </a:spcBef>
        <a:spcAft>
          <a:spcPct val="0"/>
        </a:spcAft>
        <a:buClr>
          <a:schemeClr val="accent1"/>
        </a:buClr>
        <a:buSzPct val="70000"/>
        <a:buFont typeface="Wingdings" pitchFamily="2" charset="2"/>
        <a:buChar char="l"/>
        <a:defRPr sz="2300">
          <a:solidFill>
            <a:schemeClr val="tx1"/>
          </a:solidFill>
          <a:latin typeface="+mn-lt"/>
          <a:ea typeface="SimSun" pitchFamily="2" charset="-122"/>
        </a:defRPr>
      </a:lvl3pPr>
      <a:lvl4pPr marL="1281113" indent="-292100" algn="l" rtl="0" eaLnBrk="0" fontAlgn="base" hangingPunct="0">
        <a:spcBef>
          <a:spcPct val="20000"/>
        </a:spcBef>
        <a:spcAft>
          <a:spcPct val="0"/>
        </a:spcAft>
        <a:buClr>
          <a:schemeClr val="tx2"/>
        </a:buClr>
        <a:buSzPct val="75000"/>
        <a:buFont typeface="Wingdings" pitchFamily="2" charset="2"/>
        <a:buChar char="§"/>
        <a:defRPr sz="2000">
          <a:solidFill>
            <a:schemeClr val="tx1"/>
          </a:solidFill>
          <a:latin typeface="+mn-lt"/>
          <a:ea typeface="SimSun" pitchFamily="2" charset="-122"/>
        </a:defRPr>
      </a:lvl4pPr>
      <a:lvl5pPr marL="1598613" indent="-315913" algn="l" rtl="0" eaLnBrk="0" fontAlgn="base" hangingPunct="0">
        <a:spcBef>
          <a:spcPct val="20000"/>
        </a:spcBef>
        <a:spcAft>
          <a:spcPct val="0"/>
        </a:spcAft>
        <a:buClr>
          <a:schemeClr val="folHlink"/>
        </a:buClr>
        <a:buSzPct val="80000"/>
        <a:buFont typeface="Wingdings" pitchFamily="2" charset="2"/>
        <a:buChar char="§"/>
        <a:defRPr sz="2000">
          <a:solidFill>
            <a:schemeClr val="tx1"/>
          </a:solidFill>
          <a:latin typeface="+mn-lt"/>
          <a:ea typeface="SimSun" pitchFamily="2" charset="-122"/>
        </a:defRPr>
      </a:lvl5pPr>
      <a:lvl6pPr marL="20558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6pPr>
      <a:lvl7pPr marL="25130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7pPr>
      <a:lvl8pPr marL="29702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8pPr>
      <a:lvl9pPr marL="3427413" indent="-315913" algn="l" rtl="0" fontAlgn="base">
        <a:spcBef>
          <a:spcPct val="20000"/>
        </a:spcBef>
        <a:spcAft>
          <a:spcPct val="0"/>
        </a:spcAft>
        <a:buClr>
          <a:schemeClr val="folHlink"/>
        </a:buClr>
        <a:buSzPct val="80000"/>
        <a:buFont typeface="Wingdings" pitchFamily="2" charset="2"/>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6.wmf"/></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7" Type="http://schemas.openxmlformats.org/officeDocument/2006/relationships/image" Target="../media/image15.jpeg"/><Relationship Id="rId2" Type="http://schemas.openxmlformats.org/officeDocument/2006/relationships/slideLayout" Target="../slideLayouts/slideLayout6.xml"/><Relationship Id="rId1" Type="http://schemas.openxmlformats.org/officeDocument/2006/relationships/vmlDrawing" Target="../drawings/vmlDrawing1.vml"/><Relationship Id="rId6" Type="http://schemas.openxmlformats.org/officeDocument/2006/relationships/oleObject" Target="file:///D:\wlei_work\0_MY-DOCS\WLEI-&#28023;&#40485;\case_cilk_nqueens_ppt.vsd\Drawing\~&#39029;-11\&#27969;&#31243;&#22270;&#24418;&#29366;.3" TargetMode="External"/><Relationship Id="rId5" Type="http://schemas.openxmlformats.org/officeDocument/2006/relationships/oleObject" Target="file:///D:\wlei_work\0_MY-DOCS\WLEI-&#28023;&#40485;\case_cilk_nqueens_ppt.vsd\Drawing\~&#39029;-11\&#27969;&#31243;&#22270;&#24418;&#29366;.4" TargetMode="External"/><Relationship Id="rId4" Type="http://schemas.openxmlformats.org/officeDocument/2006/relationships/oleObject" Target="file:///D:\wlei_work\0_MY-DOCS\WLEI-&#28023;&#40485;\case_cilk_nqueens_ppt.vsd\Drawing\~&#39029;-11\&#27969;&#31243;&#22270;&#24418;&#29366;" TargetMode="Externa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oleObject" Target="case_cilk_nqueens_ppt.vsd/Drawing/~&#39029;-11/&#27969;&#31243;&#22270;&#24418;&#29366;.6" TargetMode="External"/><Relationship Id="rId5" Type="http://schemas.openxmlformats.org/officeDocument/2006/relationships/oleObject" Target="case_cilk_nqueens_ppt.vsd/Drawing/~&#39029;-11/&#27969;&#31243;&#22270;&#24418;&#29366;.5" TargetMode="External"/><Relationship Id="rId4" Type="http://schemas.openxmlformats.org/officeDocument/2006/relationships/oleObject" Target="file:///D:\wlei_work\0_MY-DOCS\WLEI-&#28023;&#40485;\case_cilk_nqueens_ppt.vsd\Drawing\~&#39029;-11\&#27969;&#31243;&#22270;&#24418;&#29366;.2" TargetMode="Externa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4.xml"/><Relationship Id="rId1" Type="http://schemas.openxmlformats.org/officeDocument/2006/relationships/slideLayout" Target="../slideLayouts/slideLayout5.xml"/><Relationship Id="rId4" Type="http://schemas.openxmlformats.org/officeDocument/2006/relationships/chart" Target="../charts/chart3.xml"/></Relationships>
</file>

<file path=ppt/slides/_rels/slide1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chart" Target="../charts/chart6.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7" Type="http://schemas.openxmlformats.org/officeDocument/2006/relationships/oleObject" Target="../embeddings/Microsoft_Office_Excel_97-2003____4.xls"/><Relationship Id="rId2" Type="http://schemas.openxmlformats.org/officeDocument/2006/relationships/slideLayout" Target="../slideLayouts/slideLayout6.xml"/><Relationship Id="rId1" Type="http://schemas.openxmlformats.org/officeDocument/2006/relationships/vmlDrawing" Target="../drawings/vmlDrawing3.vml"/><Relationship Id="rId6" Type="http://schemas.openxmlformats.org/officeDocument/2006/relationships/oleObject" Target="../embeddings/Microsoft_Office_Excel_97-2003____3.xls"/><Relationship Id="rId5" Type="http://schemas.openxmlformats.org/officeDocument/2006/relationships/oleObject" Target="../embeddings/Microsoft_Office_Excel_97-2003____2.xls"/><Relationship Id="rId4" Type="http://schemas.openxmlformats.org/officeDocument/2006/relationships/oleObject" Target="../embeddings/Microsoft_Office_Excel_97-2003____1.xls"/></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6.xml"/><Relationship Id="rId1" Type="http://schemas.openxmlformats.org/officeDocument/2006/relationships/vmlDrawing" Target="../drawings/vmlDrawing4.vml"/><Relationship Id="rId6" Type="http://schemas.openxmlformats.org/officeDocument/2006/relationships/chart" Target="../charts/chart7.xml"/><Relationship Id="rId5" Type="http://schemas.openxmlformats.org/officeDocument/2006/relationships/oleObject" Target="../embeddings/Microsoft_Office_Excel_97-2003____6.xls"/><Relationship Id="rId4" Type="http://schemas.openxmlformats.org/officeDocument/2006/relationships/oleObject" Target="../embeddings/Microsoft_Office_Excel_97-2003____5.xls"/></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文本占位符 6"/>
          <p:cNvSpPr>
            <a:spLocks noGrp="1"/>
          </p:cNvSpPr>
          <p:nvPr>
            <p:ph type="body" idx="1"/>
          </p:nvPr>
        </p:nvSpPr>
        <p:spPr>
          <a:xfrm>
            <a:off x="609600" y="1981200"/>
            <a:ext cx="8153400" cy="1511300"/>
          </a:xfrm>
        </p:spPr>
        <p:txBody>
          <a:bodyPr/>
          <a:lstStyle/>
          <a:p>
            <a:r>
              <a:rPr lang="en-US" altLang="zh-CN" sz="3600" b="1" dirty="0" smtClean="0"/>
              <a:t>An Adaptive Task Creation Strategy for Work-Stealing Scheduling</a:t>
            </a:r>
            <a:endParaRPr lang="zh-CN" altLang="en-US" sz="3600" b="1" dirty="0" smtClean="0"/>
          </a:p>
        </p:txBody>
      </p:sp>
      <p:sp>
        <p:nvSpPr>
          <p:cNvPr id="10" name="Rectangle 3"/>
          <p:cNvSpPr txBox="1">
            <a:spLocks noChangeArrowheads="1"/>
          </p:cNvSpPr>
          <p:nvPr/>
        </p:nvSpPr>
        <p:spPr bwMode="auto">
          <a:xfrm>
            <a:off x="838200" y="3733800"/>
            <a:ext cx="7559675" cy="1219200"/>
          </a:xfrm>
          <a:prstGeom prst="rect">
            <a:avLst/>
          </a:prstGeom>
          <a:noFill/>
          <a:ln w="9525">
            <a:noFill/>
            <a:miter lim="800000"/>
            <a:headEnd/>
            <a:tailEnd/>
          </a:ln>
        </p:spPr>
        <p:txBody>
          <a:bodyPr lIns="91429" tIns="45715" rIns="91429" bIns="45715" anchor="b"/>
          <a:lstStyle/>
          <a:p>
            <a:pPr algn="r" eaLnBrk="0" hangingPunct="0">
              <a:spcBef>
                <a:spcPct val="20000"/>
              </a:spcBef>
              <a:buClr>
                <a:srgbClr val="FF0000"/>
              </a:buClr>
              <a:buSzPct val="70000"/>
              <a:buFont typeface="Wingdings" pitchFamily="2" charset="2"/>
              <a:buNone/>
              <a:defRPr/>
            </a:pPr>
            <a:r>
              <a:rPr lang="en-US" altLang="zh-CN" sz="2800" b="1" kern="0" dirty="0">
                <a:solidFill>
                  <a:srgbClr val="0000FF"/>
                </a:solidFill>
                <a:latin typeface="+mn-lt"/>
                <a:ea typeface="+mn-ea"/>
              </a:rPr>
              <a:t>Lei Wang</a:t>
            </a:r>
            <a:r>
              <a:rPr lang="en-US" altLang="zh-CN" sz="2800" kern="0" dirty="0">
                <a:latin typeface="+mn-lt"/>
                <a:ea typeface="+mn-ea"/>
              </a:rPr>
              <a:t>, </a:t>
            </a:r>
            <a:r>
              <a:rPr lang="en-US" altLang="zh-CN" sz="2800" kern="0" dirty="0" err="1">
                <a:latin typeface="+mn-lt"/>
                <a:ea typeface="+mn-ea"/>
              </a:rPr>
              <a:t>Huimin</a:t>
            </a:r>
            <a:r>
              <a:rPr lang="en-US" altLang="zh-CN" sz="2800" kern="0" dirty="0">
                <a:latin typeface="+mn-lt"/>
                <a:ea typeface="+mn-ea"/>
              </a:rPr>
              <a:t> Cui, </a:t>
            </a:r>
            <a:r>
              <a:rPr lang="en-US" altLang="zh-CN" sz="2800" kern="0" dirty="0" err="1">
                <a:latin typeface="+mn-lt"/>
                <a:ea typeface="+mn-ea"/>
              </a:rPr>
              <a:t>Yuelu</a:t>
            </a:r>
            <a:r>
              <a:rPr lang="en-US" altLang="zh-CN" sz="2800" kern="0" dirty="0">
                <a:latin typeface="+mn-lt"/>
                <a:ea typeface="+mn-ea"/>
              </a:rPr>
              <a:t> </a:t>
            </a:r>
            <a:r>
              <a:rPr lang="en-US" altLang="zh-CN" sz="2800" kern="0" dirty="0" err="1">
                <a:latin typeface="+mn-lt"/>
                <a:ea typeface="+mn-ea"/>
              </a:rPr>
              <a:t>Duan</a:t>
            </a:r>
            <a:r>
              <a:rPr lang="en-US" altLang="zh-CN" sz="2800" kern="0" dirty="0">
                <a:latin typeface="+mn-lt"/>
                <a:ea typeface="+mn-ea"/>
              </a:rPr>
              <a:t>, Fang Lu, </a:t>
            </a:r>
            <a:r>
              <a:rPr lang="en-US" altLang="zh-CN" sz="2800" kern="0" dirty="0" err="1">
                <a:latin typeface="+mn-lt"/>
                <a:ea typeface="+mn-ea"/>
              </a:rPr>
              <a:t>Xiaobing</a:t>
            </a:r>
            <a:r>
              <a:rPr lang="en-US" altLang="zh-CN" sz="2800" kern="0" dirty="0">
                <a:latin typeface="+mn-lt"/>
                <a:ea typeface="+mn-ea"/>
              </a:rPr>
              <a:t> </a:t>
            </a:r>
            <a:r>
              <a:rPr lang="en-US" altLang="zh-CN" sz="2800" kern="0" dirty="0" err="1">
                <a:latin typeface="+mn-lt"/>
                <a:ea typeface="+mn-ea"/>
              </a:rPr>
              <a:t>Feng</a:t>
            </a:r>
            <a:r>
              <a:rPr lang="en-US" altLang="zh-CN" sz="2800" kern="0" dirty="0">
                <a:latin typeface="+mn-lt"/>
                <a:ea typeface="+mn-ea"/>
              </a:rPr>
              <a:t>, </a:t>
            </a:r>
            <a:r>
              <a:rPr lang="en-US" altLang="zh-CN" sz="2800" kern="0" dirty="0" smtClean="0">
                <a:latin typeface="+mn-lt"/>
                <a:ea typeface="+mn-ea"/>
              </a:rPr>
              <a:t>Pen-Chung </a:t>
            </a:r>
            <a:r>
              <a:rPr lang="en-US" altLang="zh-CN" sz="2800" kern="0" dirty="0">
                <a:latin typeface="+mn-lt"/>
                <a:ea typeface="+mn-ea"/>
              </a:rPr>
              <a:t>Yew</a:t>
            </a:r>
          </a:p>
        </p:txBody>
      </p:sp>
      <p:sp>
        <p:nvSpPr>
          <p:cNvPr id="7172" name="副标题 2"/>
          <p:cNvSpPr txBox="1">
            <a:spLocks/>
          </p:cNvSpPr>
          <p:nvPr/>
        </p:nvSpPr>
        <p:spPr bwMode="auto">
          <a:xfrm>
            <a:off x="2362200" y="5257800"/>
            <a:ext cx="6248400" cy="990600"/>
          </a:xfrm>
          <a:prstGeom prst="rect">
            <a:avLst/>
          </a:prstGeom>
          <a:noFill/>
          <a:ln w="9525">
            <a:noFill/>
            <a:miter lim="800000"/>
            <a:headEnd/>
            <a:tailEnd/>
          </a:ln>
        </p:spPr>
        <p:txBody>
          <a:bodyPr/>
          <a:lstStyle/>
          <a:p>
            <a:pPr algn="r">
              <a:spcBef>
                <a:spcPct val="20000"/>
              </a:spcBef>
              <a:buFont typeface="Arial" charset="0"/>
              <a:buNone/>
            </a:pPr>
            <a:r>
              <a:rPr lang="en-US" altLang="zh-CN" sz="2400">
                <a:solidFill>
                  <a:srgbClr val="404040"/>
                </a:solidFill>
              </a:rPr>
              <a:t>ICT, Chinese Academy of Sciences, China</a:t>
            </a:r>
          </a:p>
          <a:p>
            <a:pPr algn="r">
              <a:spcBef>
                <a:spcPct val="20000"/>
              </a:spcBef>
              <a:buFont typeface="Arial" charset="0"/>
              <a:buNone/>
            </a:pPr>
            <a:r>
              <a:rPr lang="en-US" altLang="zh-CN" sz="2400">
                <a:solidFill>
                  <a:srgbClr val="404040"/>
                </a:solidFill>
              </a:rPr>
              <a:t>University of Minnesota, U.S.A</a:t>
            </a:r>
          </a:p>
          <a:p>
            <a:pPr algn="r">
              <a:spcBef>
                <a:spcPct val="20000"/>
              </a:spcBef>
              <a:buFont typeface="Wingdings 2" pitchFamily="18" charset="2"/>
              <a:buNone/>
            </a:pPr>
            <a:endParaRPr lang="zh-CN" altLang="en-US" sz="2400">
              <a:solidFill>
                <a:srgbClr val="404040"/>
              </a:solidFill>
            </a:endParaRPr>
          </a:p>
        </p:txBody>
      </p:sp>
      <p:sp>
        <p:nvSpPr>
          <p:cNvPr id="7173" name="灯片编号占位符 4"/>
          <p:cNvSpPr>
            <a:spLocks noGrp="1"/>
          </p:cNvSpPr>
          <p:nvPr>
            <p:ph type="sldNum" sz="quarter" idx="12"/>
          </p:nvPr>
        </p:nvSpPr>
        <p:spPr>
          <a:noFill/>
        </p:spPr>
        <p:txBody>
          <a:bodyPr/>
          <a:lstStyle/>
          <a:p>
            <a:fld id="{9AAF2250-6B50-4066-8227-55D960E7ED0D}" type="slidenum">
              <a:rPr lang="en-US" altLang="zh-CN" smtClean="0"/>
              <a:pPr/>
              <a:t>1</a:t>
            </a:fld>
            <a:endParaRPr lang="en-US" altLang="zh-CN"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 name="直接连接符 15"/>
          <p:cNvCxnSpPr/>
          <p:nvPr/>
        </p:nvCxnSpPr>
        <p:spPr>
          <a:xfrm>
            <a:off x="2667000" y="4113213"/>
            <a:ext cx="6172200" cy="1587"/>
          </a:xfrm>
          <a:prstGeom prst="line">
            <a:avLst/>
          </a:prstGeom>
          <a:ln w="19050" cap="flat">
            <a:solidFill>
              <a:schemeClr val="accent1">
                <a:lumMod val="50000"/>
              </a:schemeClr>
            </a:solidFill>
            <a:prstDash val="lgDash"/>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2743200" y="5410200"/>
            <a:ext cx="6019800" cy="1588"/>
          </a:xfrm>
          <a:prstGeom prst="line">
            <a:avLst/>
          </a:prstGeom>
          <a:ln w="19050" cap="flat">
            <a:solidFill>
              <a:schemeClr val="accent1">
                <a:lumMod val="50000"/>
              </a:schemeClr>
            </a:solidFill>
            <a:prstDash val="lgDash"/>
          </a:ln>
        </p:spPr>
        <p:style>
          <a:lnRef idx="1">
            <a:schemeClr val="accent1"/>
          </a:lnRef>
          <a:fillRef idx="0">
            <a:schemeClr val="accent1"/>
          </a:fillRef>
          <a:effectRef idx="0">
            <a:schemeClr val="accent1"/>
          </a:effectRef>
          <a:fontRef idx="minor">
            <a:schemeClr val="tx1"/>
          </a:fontRef>
        </p:style>
      </p:cxnSp>
      <p:sp>
        <p:nvSpPr>
          <p:cNvPr id="8196" name="标题 1"/>
          <p:cNvSpPr>
            <a:spLocks noGrp="1"/>
          </p:cNvSpPr>
          <p:nvPr>
            <p:ph type="title"/>
          </p:nvPr>
        </p:nvSpPr>
        <p:spPr/>
        <p:txBody>
          <a:bodyPr/>
          <a:lstStyle/>
          <a:p>
            <a:r>
              <a:rPr lang="en-US" altLang="zh-CN" smtClean="0"/>
              <a:t>Forecast </a:t>
            </a:r>
            <a:endParaRPr lang="zh-CN" altLang="en-US" smtClean="0"/>
          </a:p>
        </p:txBody>
      </p:sp>
      <p:sp>
        <p:nvSpPr>
          <p:cNvPr id="8197" name="灯片编号占位符 3"/>
          <p:cNvSpPr>
            <a:spLocks noGrp="1"/>
          </p:cNvSpPr>
          <p:nvPr>
            <p:ph type="sldNum" sz="quarter" idx="12"/>
          </p:nvPr>
        </p:nvSpPr>
        <p:spPr>
          <a:noFill/>
        </p:spPr>
        <p:txBody>
          <a:bodyPr/>
          <a:lstStyle/>
          <a:p>
            <a:fld id="{2A8FAD76-AE29-47A5-AE5F-346E6FF84D67}" type="slidenum">
              <a:rPr lang="en-US" altLang="zh-CN" smtClean="0"/>
              <a:pPr/>
              <a:t>2</a:t>
            </a:fld>
            <a:endParaRPr lang="en-US" altLang="zh-CN" smtClean="0"/>
          </a:p>
        </p:txBody>
      </p:sp>
      <p:pic>
        <p:nvPicPr>
          <p:cNvPr id="8198" name="Picture 8" descr="C:\Users\wlei\AppData\Local\Microsoft\Windows\Temporary Internet Files\Content.IE5\0K9JFIQQ\MCj04292930000[1].wmf"/>
          <p:cNvPicPr>
            <a:picLocks noChangeAspect="1" noChangeArrowheads="1"/>
          </p:cNvPicPr>
          <p:nvPr/>
        </p:nvPicPr>
        <p:blipFill>
          <a:blip r:embed="rId3" cstate="print"/>
          <a:srcRect/>
          <a:stretch>
            <a:fillRect/>
          </a:stretch>
        </p:blipFill>
        <p:spPr bwMode="auto">
          <a:xfrm>
            <a:off x="4114800" y="2971800"/>
            <a:ext cx="914400" cy="1004888"/>
          </a:xfrm>
          <a:prstGeom prst="rect">
            <a:avLst/>
          </a:prstGeom>
          <a:noFill/>
          <a:ln w="9525">
            <a:noFill/>
            <a:miter lim="800000"/>
            <a:headEnd/>
            <a:tailEnd/>
          </a:ln>
        </p:spPr>
      </p:pic>
      <p:sp>
        <p:nvSpPr>
          <p:cNvPr id="12" name="TextBox 11"/>
          <p:cNvSpPr txBox="1">
            <a:spLocks noChangeArrowheads="1"/>
          </p:cNvSpPr>
          <p:nvPr/>
        </p:nvSpPr>
        <p:spPr bwMode="auto">
          <a:xfrm>
            <a:off x="838200" y="1371600"/>
            <a:ext cx="4724400" cy="584200"/>
          </a:xfrm>
          <a:prstGeom prst="rect">
            <a:avLst/>
          </a:prstGeom>
          <a:noFill/>
          <a:ln w="9525">
            <a:noFill/>
            <a:miter lim="800000"/>
            <a:headEnd/>
            <a:tailEnd/>
          </a:ln>
        </p:spPr>
        <p:txBody>
          <a:bodyPr>
            <a:spAutoFit/>
          </a:bodyPr>
          <a:lstStyle/>
          <a:p>
            <a:r>
              <a:rPr lang="en-US" altLang="zh-CN" sz="3200"/>
              <a:t>Adaptive task granularity</a:t>
            </a:r>
            <a:endParaRPr lang="zh-CN" altLang="en-US" sz="3200"/>
          </a:p>
        </p:txBody>
      </p:sp>
      <p:sp>
        <p:nvSpPr>
          <p:cNvPr id="8200" name="TextBox 12"/>
          <p:cNvSpPr txBox="1">
            <a:spLocks noChangeArrowheads="1"/>
          </p:cNvSpPr>
          <p:nvPr/>
        </p:nvSpPr>
        <p:spPr bwMode="auto">
          <a:xfrm>
            <a:off x="5257800" y="3200400"/>
            <a:ext cx="3581400" cy="461963"/>
          </a:xfrm>
          <a:prstGeom prst="rect">
            <a:avLst/>
          </a:prstGeom>
          <a:noFill/>
          <a:ln w="9525">
            <a:noFill/>
            <a:miter lim="800000"/>
            <a:headEnd/>
            <a:tailEnd/>
          </a:ln>
        </p:spPr>
        <p:txBody>
          <a:bodyPr>
            <a:spAutoFit/>
          </a:bodyPr>
          <a:lstStyle/>
          <a:p>
            <a:r>
              <a:rPr lang="en-US" altLang="zh-CN" sz="2400"/>
              <a:t>fine-grained parallelism</a:t>
            </a:r>
            <a:endParaRPr lang="zh-CN" altLang="en-US" sz="2400"/>
          </a:p>
        </p:txBody>
      </p:sp>
      <p:sp>
        <p:nvSpPr>
          <p:cNvPr id="14" name="圆角矩形 13"/>
          <p:cNvSpPr/>
          <p:nvPr/>
        </p:nvSpPr>
        <p:spPr>
          <a:xfrm>
            <a:off x="5562600" y="3733800"/>
            <a:ext cx="2590800" cy="685800"/>
          </a:xfrm>
          <a:prstGeom prst="roundRect">
            <a:avLst>
              <a:gd name="adj" fmla="val 50000"/>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sz="2800">
                <a:solidFill>
                  <a:schemeClr val="tx1"/>
                </a:solidFill>
              </a:rPr>
              <a:t>tasks</a:t>
            </a:r>
            <a:endParaRPr lang="zh-CN" altLang="en-US" sz="2800">
              <a:solidFill>
                <a:schemeClr val="tx1"/>
              </a:solidFill>
            </a:endParaRPr>
          </a:p>
        </p:txBody>
      </p:sp>
      <p:grpSp>
        <p:nvGrpSpPr>
          <p:cNvPr id="8202" name="组合 40"/>
          <p:cNvGrpSpPr>
            <a:grpSpLocks/>
          </p:cNvGrpSpPr>
          <p:nvPr/>
        </p:nvGrpSpPr>
        <p:grpSpPr bwMode="auto">
          <a:xfrm>
            <a:off x="5562600" y="5562600"/>
            <a:ext cx="2590800" cy="534988"/>
            <a:chOff x="3581400" y="5638800"/>
            <a:chExt cx="2590800" cy="534194"/>
          </a:xfrm>
        </p:grpSpPr>
        <p:sp>
          <p:nvSpPr>
            <p:cNvPr id="22" name="椭圆 21"/>
            <p:cNvSpPr/>
            <p:nvPr/>
          </p:nvSpPr>
          <p:spPr>
            <a:xfrm>
              <a:off x="3581400" y="5638800"/>
              <a:ext cx="304800" cy="3043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3" name="椭圆 22"/>
            <p:cNvSpPr/>
            <p:nvPr/>
          </p:nvSpPr>
          <p:spPr>
            <a:xfrm>
              <a:off x="4343400" y="5638800"/>
              <a:ext cx="304800" cy="3043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4" name="椭圆 23"/>
            <p:cNvSpPr/>
            <p:nvPr/>
          </p:nvSpPr>
          <p:spPr>
            <a:xfrm>
              <a:off x="5105400" y="5638800"/>
              <a:ext cx="304800" cy="3043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25" name="椭圆 24"/>
            <p:cNvSpPr/>
            <p:nvPr/>
          </p:nvSpPr>
          <p:spPr>
            <a:xfrm>
              <a:off x="5867400" y="5638800"/>
              <a:ext cx="304800" cy="304348"/>
            </a:xfrm>
            <a:prstGeom prst="ellipse">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cxnSp>
          <p:nvCxnSpPr>
            <p:cNvPr id="27" name="直接连接符 26"/>
            <p:cNvCxnSpPr/>
            <p:nvPr/>
          </p:nvCxnSpPr>
          <p:spPr>
            <a:xfrm>
              <a:off x="3733800" y="6169824"/>
              <a:ext cx="2286000" cy="158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a:stCxn id="22" idx="4"/>
            </p:cNvCxnSpPr>
            <p:nvPr/>
          </p:nvCxnSpPr>
          <p:spPr>
            <a:xfrm rot="5400000">
              <a:off x="3619671" y="6057276"/>
              <a:ext cx="228261" cy="31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a:stCxn id="23" idx="4"/>
            </p:cNvCxnSpPr>
            <p:nvPr/>
          </p:nvCxnSpPr>
          <p:spPr>
            <a:xfrm rot="5400000">
              <a:off x="4381671" y="6057276"/>
              <a:ext cx="228261" cy="31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a:stCxn id="24" idx="4"/>
            </p:cNvCxnSpPr>
            <p:nvPr/>
          </p:nvCxnSpPr>
          <p:spPr>
            <a:xfrm rot="5400000">
              <a:off x="5143671" y="6057276"/>
              <a:ext cx="228261" cy="31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35" name="直接连接符 34"/>
            <p:cNvCxnSpPr>
              <a:stCxn id="25" idx="4"/>
            </p:cNvCxnSpPr>
            <p:nvPr/>
          </p:nvCxnSpPr>
          <p:spPr>
            <a:xfrm rot="5400000">
              <a:off x="5905671" y="6057276"/>
              <a:ext cx="228261" cy="317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sp>
        <p:nvSpPr>
          <p:cNvPr id="8203" name="TextBox 53"/>
          <p:cNvSpPr txBox="1">
            <a:spLocks noChangeArrowheads="1"/>
          </p:cNvSpPr>
          <p:nvPr/>
        </p:nvSpPr>
        <p:spPr bwMode="auto">
          <a:xfrm>
            <a:off x="3886200" y="5619750"/>
            <a:ext cx="1600200" cy="400050"/>
          </a:xfrm>
          <a:prstGeom prst="rect">
            <a:avLst/>
          </a:prstGeom>
          <a:noFill/>
          <a:ln w="9525">
            <a:noFill/>
            <a:miter lim="800000"/>
            <a:headEnd/>
            <a:tailEnd/>
          </a:ln>
        </p:spPr>
        <p:txBody>
          <a:bodyPr>
            <a:spAutoFit/>
          </a:bodyPr>
          <a:lstStyle/>
          <a:p>
            <a:r>
              <a:rPr lang="en-US" altLang="zh-CN" sz="2000" b="1">
                <a:solidFill>
                  <a:srgbClr val="666600"/>
                </a:solidFill>
              </a:rPr>
              <a:t>Multi-cores</a:t>
            </a:r>
            <a:endParaRPr lang="zh-CN" altLang="en-US" sz="2000" b="1">
              <a:solidFill>
                <a:srgbClr val="666600"/>
              </a:solidFill>
            </a:endParaRPr>
          </a:p>
        </p:txBody>
      </p:sp>
      <p:pic>
        <p:nvPicPr>
          <p:cNvPr id="28" name="Picture 11" descr="C:\Users\wlei\AppData\Local\Microsoft\Windows\Temporary Internet Files\Content.IE5\0YIKP5ON\MCj02119790000[1].wmf"/>
          <p:cNvPicPr>
            <a:picLocks noChangeAspect="1" noChangeArrowheads="1"/>
          </p:cNvPicPr>
          <p:nvPr/>
        </p:nvPicPr>
        <p:blipFill>
          <a:blip r:embed="rId4" cstate="print"/>
          <a:srcRect/>
          <a:stretch>
            <a:fillRect/>
          </a:stretch>
        </p:blipFill>
        <p:spPr bwMode="auto">
          <a:xfrm>
            <a:off x="3505200" y="4495800"/>
            <a:ext cx="457200" cy="576263"/>
          </a:xfrm>
          <a:prstGeom prst="rect">
            <a:avLst/>
          </a:prstGeom>
          <a:noFill/>
          <a:ln w="9525">
            <a:noFill/>
            <a:miter lim="800000"/>
            <a:headEnd/>
            <a:tailEnd/>
          </a:ln>
        </p:spPr>
      </p:pic>
      <p:sp>
        <p:nvSpPr>
          <p:cNvPr id="30" name="TextBox 29"/>
          <p:cNvSpPr txBox="1">
            <a:spLocks noChangeArrowheads="1"/>
          </p:cNvSpPr>
          <p:nvPr/>
        </p:nvSpPr>
        <p:spPr bwMode="auto">
          <a:xfrm>
            <a:off x="457200" y="4351338"/>
            <a:ext cx="3352800" cy="954087"/>
          </a:xfrm>
          <a:prstGeom prst="rect">
            <a:avLst/>
          </a:prstGeom>
          <a:noFill/>
          <a:ln w="9525">
            <a:noFill/>
            <a:miter lim="800000"/>
            <a:headEnd/>
            <a:tailEnd/>
          </a:ln>
        </p:spPr>
        <p:txBody>
          <a:bodyPr>
            <a:spAutoFit/>
          </a:bodyPr>
          <a:lstStyle/>
          <a:p>
            <a:r>
              <a:rPr lang="en-US" altLang="zh-CN" sz="2800" b="1">
                <a:solidFill>
                  <a:srgbClr val="3366FF"/>
                </a:solidFill>
              </a:rPr>
              <a:t>An adaptive task creation strategy</a:t>
            </a:r>
            <a:endParaRPr lang="zh-CN" altLang="en-US" sz="2800" b="1">
              <a:solidFill>
                <a:srgbClr val="3366FF"/>
              </a:solidFill>
            </a:endParaRPr>
          </a:p>
        </p:txBody>
      </p:sp>
      <p:grpSp>
        <p:nvGrpSpPr>
          <p:cNvPr id="3" name="组合 33"/>
          <p:cNvGrpSpPr>
            <a:grpSpLocks/>
          </p:cNvGrpSpPr>
          <p:nvPr/>
        </p:nvGrpSpPr>
        <p:grpSpPr bwMode="auto">
          <a:xfrm>
            <a:off x="4191000" y="4362450"/>
            <a:ext cx="3581400" cy="1047750"/>
            <a:chOff x="4191000" y="4362451"/>
            <a:chExt cx="3581400" cy="1047750"/>
          </a:xfrm>
        </p:grpSpPr>
        <p:sp>
          <p:nvSpPr>
            <p:cNvPr id="49" name="任意多边形 48"/>
            <p:cNvSpPr/>
            <p:nvPr/>
          </p:nvSpPr>
          <p:spPr bwMode="auto">
            <a:xfrm flipH="1">
              <a:off x="4724400" y="4876801"/>
              <a:ext cx="3048000" cy="531813"/>
            </a:xfrm>
            <a:custGeom>
              <a:avLst/>
              <a:gdLst>
                <a:gd name="connsiteX0" fmla="*/ 3090041 w 3121572"/>
                <a:gd name="connsiteY0" fmla="*/ 0 h 382119"/>
                <a:gd name="connsiteX1" fmla="*/ 0 w 3121572"/>
                <a:gd name="connsiteY1" fmla="*/ 220717 h 382119"/>
                <a:gd name="connsiteX2" fmla="*/ 31531 w 3121572"/>
                <a:gd name="connsiteY2" fmla="*/ 346842 h 382119"/>
                <a:gd name="connsiteX3" fmla="*/ 189186 w 3121572"/>
                <a:gd name="connsiteY3" fmla="*/ 346842 h 382119"/>
                <a:gd name="connsiteX4" fmla="*/ 204951 w 3121572"/>
                <a:gd name="connsiteY4" fmla="*/ 299545 h 382119"/>
                <a:gd name="connsiteX5" fmla="*/ 252248 w 3121572"/>
                <a:gd name="connsiteY5" fmla="*/ 268014 h 382119"/>
                <a:gd name="connsiteX6" fmla="*/ 362607 w 3121572"/>
                <a:gd name="connsiteY6" fmla="*/ 299545 h 382119"/>
                <a:gd name="connsiteX7" fmla="*/ 409903 w 3121572"/>
                <a:gd name="connsiteY7" fmla="*/ 299545 h 382119"/>
                <a:gd name="connsiteX8" fmla="*/ 3121572 w 3121572"/>
                <a:gd name="connsiteY8" fmla="*/ 47297 h 382119"/>
                <a:gd name="connsiteX9" fmla="*/ 3090041 w 3121572"/>
                <a:gd name="connsiteY9" fmla="*/ 0 h 3821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3121572" h="382119">
                  <a:moveTo>
                    <a:pt x="3090041" y="0"/>
                  </a:moveTo>
                  <a:lnTo>
                    <a:pt x="0" y="220717"/>
                  </a:lnTo>
                  <a:cubicBezTo>
                    <a:pt x="10510" y="262759"/>
                    <a:pt x="7493" y="310785"/>
                    <a:pt x="31531" y="346842"/>
                  </a:cubicBezTo>
                  <a:cubicBezTo>
                    <a:pt x="55049" y="382119"/>
                    <a:pt x="177311" y="348821"/>
                    <a:pt x="189186" y="346842"/>
                  </a:cubicBezTo>
                  <a:cubicBezTo>
                    <a:pt x="194441" y="331076"/>
                    <a:pt x="194570" y="312522"/>
                    <a:pt x="204951" y="299545"/>
                  </a:cubicBezTo>
                  <a:cubicBezTo>
                    <a:pt x="216788" y="284749"/>
                    <a:pt x="233491" y="270694"/>
                    <a:pt x="252248" y="268014"/>
                  </a:cubicBezTo>
                  <a:cubicBezTo>
                    <a:pt x="278561" y="264255"/>
                    <a:pt x="335305" y="294995"/>
                    <a:pt x="362607" y="299545"/>
                  </a:cubicBezTo>
                  <a:cubicBezTo>
                    <a:pt x="378158" y="302137"/>
                    <a:pt x="394138" y="299545"/>
                    <a:pt x="409903" y="299545"/>
                  </a:cubicBezTo>
                  <a:lnTo>
                    <a:pt x="3121572" y="47297"/>
                  </a:lnTo>
                  <a:lnTo>
                    <a:pt x="3090041" y="0"/>
                  </a:lnTo>
                  <a:close/>
                </a:path>
              </a:pathLst>
            </a:custGeom>
            <a:solidFill>
              <a:srgbClr val="66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pitchFamily="18" charset="0"/>
                <a:cs typeface="Times New Roman" pitchFamily="18" charset="0"/>
              </a:endParaRPr>
            </a:p>
          </p:txBody>
        </p:sp>
        <p:sp>
          <p:nvSpPr>
            <p:cNvPr id="20" name="笑脸 19"/>
            <p:cNvSpPr/>
            <p:nvPr/>
          </p:nvSpPr>
          <p:spPr bwMode="auto">
            <a:xfrm flipH="1">
              <a:off x="4191000" y="4592639"/>
              <a:ext cx="587375" cy="566737"/>
            </a:xfrm>
            <a:prstGeom prst="smileyFace">
              <a:avLst/>
            </a:prstGeom>
            <a:solidFill>
              <a:srgbClr val="66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pitchFamily="18" charset="0"/>
                <a:cs typeface="Times New Roman" pitchFamily="18" charset="0"/>
              </a:endParaRPr>
            </a:p>
          </p:txBody>
        </p:sp>
        <p:sp>
          <p:nvSpPr>
            <p:cNvPr id="47" name="任意多边形 46"/>
            <p:cNvSpPr/>
            <p:nvPr/>
          </p:nvSpPr>
          <p:spPr bwMode="auto">
            <a:xfrm flipH="1">
              <a:off x="4724400" y="4362451"/>
              <a:ext cx="1573213" cy="361950"/>
            </a:xfrm>
            <a:custGeom>
              <a:avLst/>
              <a:gdLst>
                <a:gd name="connsiteX0" fmla="*/ 1561639 w 1593170"/>
                <a:gd name="connsiteY0" fmla="*/ 472965 h 551793"/>
                <a:gd name="connsiteX1" fmla="*/ 142743 w 1593170"/>
                <a:gd name="connsiteY1" fmla="*/ 15765 h 551793"/>
                <a:gd name="connsiteX2" fmla="*/ 126977 w 1593170"/>
                <a:gd name="connsiteY2" fmla="*/ 63062 h 551793"/>
                <a:gd name="connsiteX3" fmla="*/ 48149 w 1593170"/>
                <a:gd name="connsiteY3" fmla="*/ 47296 h 551793"/>
                <a:gd name="connsiteX4" fmla="*/ 16618 w 1593170"/>
                <a:gd name="connsiteY4" fmla="*/ 0 h 551793"/>
                <a:gd name="connsiteX5" fmla="*/ 853 w 1593170"/>
                <a:gd name="connsiteY5" fmla="*/ 47296 h 551793"/>
                <a:gd name="connsiteX6" fmla="*/ 16618 w 1593170"/>
                <a:gd name="connsiteY6" fmla="*/ 94593 h 551793"/>
                <a:gd name="connsiteX7" fmla="*/ 95446 w 1593170"/>
                <a:gd name="connsiteY7" fmla="*/ 157655 h 551793"/>
                <a:gd name="connsiteX8" fmla="*/ 111211 w 1593170"/>
                <a:gd name="connsiteY8" fmla="*/ 157655 h 551793"/>
                <a:gd name="connsiteX9" fmla="*/ 1593170 w 1593170"/>
                <a:gd name="connsiteY9" fmla="*/ 551793 h 551793"/>
                <a:gd name="connsiteX10" fmla="*/ 1561639 w 1593170"/>
                <a:gd name="connsiteY10" fmla="*/ 472965 h 5517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93170" h="551793">
                  <a:moveTo>
                    <a:pt x="1561639" y="472965"/>
                  </a:moveTo>
                  <a:cubicBezTo>
                    <a:pt x="1088674" y="320565"/>
                    <a:pt x="620536" y="152277"/>
                    <a:pt x="142743" y="15765"/>
                  </a:cubicBezTo>
                  <a:cubicBezTo>
                    <a:pt x="126764" y="11200"/>
                    <a:pt x="142743" y="57807"/>
                    <a:pt x="126977" y="63062"/>
                  </a:cubicBezTo>
                  <a:cubicBezTo>
                    <a:pt x="101556" y="71536"/>
                    <a:pt x="74425" y="52551"/>
                    <a:pt x="48149" y="47296"/>
                  </a:cubicBezTo>
                  <a:cubicBezTo>
                    <a:pt x="37639" y="31531"/>
                    <a:pt x="35566" y="0"/>
                    <a:pt x="16618" y="0"/>
                  </a:cubicBezTo>
                  <a:cubicBezTo>
                    <a:pt x="0" y="0"/>
                    <a:pt x="853" y="30678"/>
                    <a:pt x="853" y="47296"/>
                  </a:cubicBezTo>
                  <a:cubicBezTo>
                    <a:pt x="853" y="63914"/>
                    <a:pt x="9186" y="79729"/>
                    <a:pt x="16618" y="94593"/>
                  </a:cubicBezTo>
                  <a:cubicBezTo>
                    <a:pt x="42181" y="145719"/>
                    <a:pt x="43493" y="144667"/>
                    <a:pt x="95446" y="157655"/>
                  </a:cubicBezTo>
                  <a:cubicBezTo>
                    <a:pt x="100544" y="158929"/>
                    <a:pt x="105956" y="157655"/>
                    <a:pt x="111211" y="157655"/>
                  </a:cubicBezTo>
                  <a:lnTo>
                    <a:pt x="1593170" y="551793"/>
                  </a:lnTo>
                  <a:lnTo>
                    <a:pt x="1561639" y="472965"/>
                  </a:lnTo>
                  <a:close/>
                </a:path>
              </a:pathLst>
            </a:custGeom>
            <a:solidFill>
              <a:srgbClr val="66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pitchFamily="18" charset="0"/>
                <a:cs typeface="Times New Roman" pitchFamily="18" charset="0"/>
              </a:endParaRPr>
            </a:p>
          </p:txBody>
        </p:sp>
        <p:sp>
          <p:nvSpPr>
            <p:cNvPr id="48" name="任意多边形 47"/>
            <p:cNvSpPr/>
            <p:nvPr/>
          </p:nvSpPr>
          <p:spPr bwMode="auto">
            <a:xfrm flipH="1">
              <a:off x="4724400" y="4387851"/>
              <a:ext cx="2897188" cy="488950"/>
            </a:xfrm>
            <a:custGeom>
              <a:avLst/>
              <a:gdLst>
                <a:gd name="connsiteX0" fmla="*/ 2932386 w 2979683"/>
                <a:gd name="connsiteY0" fmla="*/ 583325 h 677918"/>
                <a:gd name="connsiteX1" fmla="*/ 78827 w 2979683"/>
                <a:gd name="connsiteY1" fmla="*/ 0 h 677918"/>
                <a:gd name="connsiteX2" fmla="*/ 63062 w 2979683"/>
                <a:gd name="connsiteY2" fmla="*/ 78828 h 677918"/>
                <a:gd name="connsiteX3" fmla="*/ 15765 w 2979683"/>
                <a:gd name="connsiteY3" fmla="*/ 63062 h 677918"/>
                <a:gd name="connsiteX4" fmla="*/ 0 w 2979683"/>
                <a:gd name="connsiteY4" fmla="*/ 110359 h 677918"/>
                <a:gd name="connsiteX5" fmla="*/ 126124 w 2979683"/>
                <a:gd name="connsiteY5" fmla="*/ 141890 h 677918"/>
                <a:gd name="connsiteX6" fmla="*/ 2979683 w 2979683"/>
                <a:gd name="connsiteY6" fmla="*/ 677918 h 677918"/>
                <a:gd name="connsiteX7" fmla="*/ 2932386 w 2979683"/>
                <a:gd name="connsiteY7" fmla="*/ 583325 h 6779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979683" h="677918">
                  <a:moveTo>
                    <a:pt x="2932386" y="583325"/>
                  </a:moveTo>
                  <a:lnTo>
                    <a:pt x="78827" y="0"/>
                  </a:lnTo>
                  <a:cubicBezTo>
                    <a:pt x="73572" y="26276"/>
                    <a:pt x="82010" y="59880"/>
                    <a:pt x="63062" y="78828"/>
                  </a:cubicBezTo>
                  <a:cubicBezTo>
                    <a:pt x="51311" y="90579"/>
                    <a:pt x="30629" y="55630"/>
                    <a:pt x="15765" y="63062"/>
                  </a:cubicBezTo>
                  <a:cubicBezTo>
                    <a:pt x="901" y="70494"/>
                    <a:pt x="5255" y="94593"/>
                    <a:pt x="0" y="110359"/>
                  </a:cubicBezTo>
                  <a:cubicBezTo>
                    <a:pt x="69159" y="156465"/>
                    <a:pt x="28348" y="141890"/>
                    <a:pt x="126124" y="141890"/>
                  </a:cubicBezTo>
                  <a:lnTo>
                    <a:pt x="2979683" y="677918"/>
                  </a:lnTo>
                  <a:lnTo>
                    <a:pt x="2932386" y="583325"/>
                  </a:lnTo>
                  <a:close/>
                </a:path>
              </a:pathLst>
            </a:custGeom>
            <a:solidFill>
              <a:srgbClr val="66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pitchFamily="18" charset="0"/>
                <a:cs typeface="Times New Roman" pitchFamily="18" charset="0"/>
              </a:endParaRPr>
            </a:p>
          </p:txBody>
        </p:sp>
        <p:sp>
          <p:nvSpPr>
            <p:cNvPr id="50" name="任意多边形 49"/>
            <p:cNvSpPr/>
            <p:nvPr/>
          </p:nvSpPr>
          <p:spPr bwMode="auto">
            <a:xfrm flipH="1">
              <a:off x="4724400" y="5029201"/>
              <a:ext cx="1360488" cy="381000"/>
            </a:xfrm>
            <a:custGeom>
              <a:avLst/>
              <a:gdLst>
                <a:gd name="connsiteX0" fmla="*/ 1418897 w 1450428"/>
                <a:gd name="connsiteY0" fmla="*/ 0 h 336061"/>
                <a:gd name="connsiteX1" fmla="*/ 1261241 w 1450428"/>
                <a:gd name="connsiteY1" fmla="*/ 47296 h 336061"/>
                <a:gd name="connsiteX2" fmla="*/ 1229710 w 1450428"/>
                <a:gd name="connsiteY2" fmla="*/ 63062 h 336061"/>
                <a:gd name="connsiteX3" fmla="*/ 0 w 1450428"/>
                <a:gd name="connsiteY3" fmla="*/ 236483 h 336061"/>
                <a:gd name="connsiteX4" fmla="*/ 47297 w 1450428"/>
                <a:gd name="connsiteY4" fmla="*/ 268014 h 336061"/>
                <a:gd name="connsiteX5" fmla="*/ 94593 w 1450428"/>
                <a:gd name="connsiteY5" fmla="*/ 315310 h 336061"/>
                <a:gd name="connsiteX6" fmla="*/ 141890 w 1450428"/>
                <a:gd name="connsiteY6" fmla="*/ 331076 h 336061"/>
                <a:gd name="connsiteX7" fmla="*/ 457200 w 1450428"/>
                <a:gd name="connsiteY7" fmla="*/ 299545 h 336061"/>
                <a:gd name="connsiteX8" fmla="*/ 441435 w 1450428"/>
                <a:gd name="connsiteY8" fmla="*/ 220717 h 336061"/>
                <a:gd name="connsiteX9" fmla="*/ 283779 w 1450428"/>
                <a:gd name="connsiteY9" fmla="*/ 236483 h 336061"/>
                <a:gd name="connsiteX10" fmla="*/ 472966 w 1450428"/>
                <a:gd name="connsiteY10" fmla="*/ 252248 h 336061"/>
                <a:gd name="connsiteX11" fmla="*/ 1450428 w 1450428"/>
                <a:gd name="connsiteY11" fmla="*/ 47296 h 336061"/>
                <a:gd name="connsiteX12" fmla="*/ 1418897 w 1450428"/>
                <a:gd name="connsiteY12" fmla="*/ 0 h 3360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450428" h="336061">
                  <a:moveTo>
                    <a:pt x="1418897" y="0"/>
                  </a:moveTo>
                  <a:cubicBezTo>
                    <a:pt x="1404838" y="4017"/>
                    <a:pt x="1296062" y="33368"/>
                    <a:pt x="1261241" y="47296"/>
                  </a:cubicBezTo>
                  <a:cubicBezTo>
                    <a:pt x="1250330" y="51660"/>
                    <a:pt x="1240220" y="57807"/>
                    <a:pt x="1229710" y="63062"/>
                  </a:cubicBezTo>
                  <a:lnTo>
                    <a:pt x="0" y="236483"/>
                  </a:lnTo>
                  <a:cubicBezTo>
                    <a:pt x="15766" y="246993"/>
                    <a:pt x="32741" y="255884"/>
                    <a:pt x="47297" y="268014"/>
                  </a:cubicBezTo>
                  <a:cubicBezTo>
                    <a:pt x="64425" y="282287"/>
                    <a:pt x="76042" y="302943"/>
                    <a:pt x="94593" y="315310"/>
                  </a:cubicBezTo>
                  <a:cubicBezTo>
                    <a:pt x="108420" y="324528"/>
                    <a:pt x="126124" y="325821"/>
                    <a:pt x="141890" y="331076"/>
                  </a:cubicBezTo>
                  <a:cubicBezTo>
                    <a:pt x="246993" y="320566"/>
                    <a:pt x="358085" y="336061"/>
                    <a:pt x="457200" y="299545"/>
                  </a:cubicBezTo>
                  <a:cubicBezTo>
                    <a:pt x="482344" y="290281"/>
                    <a:pt x="466618" y="229874"/>
                    <a:pt x="441435" y="220717"/>
                  </a:cubicBezTo>
                  <a:cubicBezTo>
                    <a:pt x="391801" y="202668"/>
                    <a:pt x="336331" y="231228"/>
                    <a:pt x="283779" y="236483"/>
                  </a:cubicBezTo>
                  <a:cubicBezTo>
                    <a:pt x="375946" y="267204"/>
                    <a:pt x="314458" y="252248"/>
                    <a:pt x="472966" y="252248"/>
                  </a:cubicBezTo>
                  <a:lnTo>
                    <a:pt x="1450428" y="47296"/>
                  </a:lnTo>
                  <a:lnTo>
                    <a:pt x="1418897" y="0"/>
                  </a:lnTo>
                  <a:close/>
                </a:path>
              </a:pathLst>
            </a:custGeom>
            <a:solidFill>
              <a:srgbClr val="66FFFF"/>
            </a:solid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Times New Roman" pitchFamily="18" charset="0"/>
                <a:cs typeface="Times New Roman" pitchFamily="18" charset="0"/>
              </a:endParaRPr>
            </a:p>
          </p:txBody>
        </p:sp>
      </p:grpSp>
      <p:sp>
        <p:nvSpPr>
          <p:cNvPr id="8207" name="TextBox 51"/>
          <p:cNvSpPr txBox="1">
            <a:spLocks noChangeArrowheads="1"/>
          </p:cNvSpPr>
          <p:nvPr/>
        </p:nvSpPr>
        <p:spPr bwMode="auto">
          <a:xfrm>
            <a:off x="6096000" y="4643438"/>
            <a:ext cx="2133600" cy="461962"/>
          </a:xfrm>
          <a:prstGeom prst="rect">
            <a:avLst/>
          </a:prstGeom>
          <a:noFill/>
          <a:ln w="9525">
            <a:noFill/>
            <a:miter lim="800000"/>
            <a:headEnd/>
            <a:tailEnd/>
          </a:ln>
        </p:spPr>
        <p:txBody>
          <a:bodyPr>
            <a:spAutoFit/>
          </a:bodyPr>
          <a:lstStyle/>
          <a:p>
            <a:r>
              <a:rPr lang="en-US" altLang="zh-CN" sz="2400">
                <a:solidFill>
                  <a:srgbClr val="666600"/>
                </a:solidFill>
              </a:rPr>
              <a:t>Work-stealing</a:t>
            </a:r>
            <a:endParaRPr lang="zh-CN" altLang="en-US" sz="2400">
              <a:solidFill>
                <a:srgbClr val="66660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3" presetClass="emph" presetSubtype="0" fill="remove" nodeType="clickEffect">
                                  <p:stCondLst>
                                    <p:cond delay="0"/>
                                  </p:stCondLst>
                                  <p:childTnLst>
                                    <p:animClr clrSpc="rgb" dir="cw">
                                      <p:cBhvr override="childStyle">
                                        <p:cTn id="6" dur="1000" accel="50000" autoRev="1" fill="hold" tmFilter="0, 0; .33333, 1; 1, 1">
                                          <p:stCondLst>
                                            <p:cond delay="0"/>
                                          </p:stCondLst>
                                        </p:cTn>
                                        <p:tgtEl>
                                          <p:spTgt spid="8198"/>
                                        </p:tgtEl>
                                        <p:attrNameLst>
                                          <p:attrName>style.color</p:attrName>
                                        </p:attrNameLst>
                                      </p:cBhvr>
                                      <p:to>
                                        <a:schemeClr val="accent2"/>
                                      </p:to>
                                    </p:animClr>
                                    <p:animClr clrSpc="rgb" dir="cw">
                                      <p:cBhvr>
                                        <p:cTn id="7" dur="1000" accel="50000" autoRev="1" fill="hold" tmFilter="0, 0; .33333, 1; 1, 1">
                                          <p:stCondLst>
                                            <p:cond delay="0"/>
                                          </p:stCondLst>
                                        </p:cTn>
                                        <p:tgtEl>
                                          <p:spTgt spid="8198"/>
                                        </p:tgtEl>
                                        <p:attrNameLst>
                                          <p:attrName>fillcolor</p:attrName>
                                        </p:attrNameLst>
                                      </p:cBhvr>
                                      <p:to>
                                        <a:schemeClr val="accent2"/>
                                      </p:to>
                                    </p:animClr>
                                    <p:set>
                                      <p:cBhvr>
                                        <p:cTn id="8" dur="2000" fill="hold"/>
                                        <p:tgtEl>
                                          <p:spTgt spid="8198"/>
                                        </p:tgtEl>
                                        <p:attrNameLst>
                                          <p:attrName>fill.type</p:attrName>
                                        </p:attrNameLst>
                                      </p:cBhvr>
                                      <p:to>
                                        <p:strVal val="solid"/>
                                      </p:to>
                                    </p:set>
                                    <p:set>
                                      <p:cBhvr>
                                        <p:cTn id="9" dur="2000" fill="hold"/>
                                        <p:tgtEl>
                                          <p:spTgt spid="8198"/>
                                        </p:tgtEl>
                                        <p:attrNameLst>
                                          <p:attrName>fill.on</p:attrName>
                                        </p:attrNameLst>
                                      </p:cBhvr>
                                      <p:to>
                                        <p:strVal val="true"/>
                                      </p:to>
                                    </p:set>
                                    <p:animScale>
                                      <p:cBhvr>
                                        <p:cTn id="10" dur="1000" accel="50000" autoRev="1" fill="hold" tmFilter="0, 0; .33333, 1; 1, 1">
                                          <p:stCondLst>
                                            <p:cond delay="0"/>
                                          </p:stCondLst>
                                        </p:cTn>
                                        <p:tgtEl>
                                          <p:spTgt spid="8198"/>
                                        </p:tgtEl>
                                      </p:cBhvr>
                                      <p:from x="100000" y="100000"/>
                                      <p:to x="100000" y="140000"/>
                                    </p:animScale>
                                  </p:childTnLst>
                                </p:cTn>
                              </p:par>
                            </p:childTnLst>
                          </p:cTn>
                        </p:par>
                      </p:childTnLst>
                    </p:cTn>
                  </p:par>
                  <p:par>
                    <p:cTn id="11" fill="hold">
                      <p:stCondLst>
                        <p:cond delay="indefinite"/>
                      </p:stCondLst>
                      <p:childTnLst>
                        <p:par>
                          <p:cTn id="12" fill="hold">
                            <p:stCondLst>
                              <p:cond delay="0"/>
                            </p:stCondLst>
                            <p:childTnLst>
                              <p:par>
                                <p:cTn id="13" presetID="26" presetClass="emph" presetSubtype="0" fill="hold" nodeType="clickEffect">
                                  <p:stCondLst>
                                    <p:cond delay="0"/>
                                  </p:stCondLst>
                                  <p:childTnLst>
                                    <p:animEffect transition="out" filter="fade">
                                      <p:cBhvr>
                                        <p:cTn id="14" dur="500" tmFilter="0, 0; .2, .5; .8, .5; 1, 0"/>
                                        <p:tgtEl>
                                          <p:spTgt spid="3"/>
                                        </p:tgtEl>
                                      </p:cBhvr>
                                    </p:animEffect>
                                    <p:animScale>
                                      <p:cBhvr>
                                        <p:cTn id="15" dur="250" autoRev="1" fill="hold"/>
                                        <p:tgtEl>
                                          <p:spTgt spid="3"/>
                                        </p:tgtEl>
                                      </p:cBhvr>
                                      <p:by x="105000" y="105000"/>
                                    </p:animScale>
                                  </p:childTnLst>
                                </p:cTn>
                              </p:par>
                            </p:childTnLst>
                          </p:cTn>
                        </p:par>
                      </p:childTnLst>
                    </p:cTn>
                  </p:par>
                  <p:par>
                    <p:cTn id="16" fill="hold">
                      <p:stCondLst>
                        <p:cond delay="indefinite"/>
                      </p:stCondLst>
                      <p:childTnLst>
                        <p:par>
                          <p:cTn id="17" fill="hold">
                            <p:stCondLst>
                              <p:cond delay="0"/>
                            </p:stCondLst>
                            <p:childTnLst>
                              <p:par>
                                <p:cTn id="18" presetID="8" presetClass="emph" presetSubtype="0" fill="hold" grpId="0" nodeType="clickEffect">
                                  <p:stCondLst>
                                    <p:cond delay="0"/>
                                  </p:stCondLst>
                                  <p:childTnLst>
                                    <p:animRot by="21600000">
                                      <p:cBhvr>
                                        <p:cTn id="19" dur="2000" fill="hold"/>
                                        <p:tgtEl>
                                          <p:spTgt spid="14"/>
                                        </p:tgtEl>
                                        <p:attrNameLst>
                                          <p:attrName>r</p:attrName>
                                        </p:attrNameLst>
                                      </p:cBhvr>
                                    </p:animRot>
                                  </p:childTnLst>
                                </p:cTn>
                              </p:par>
                            </p:childTnLst>
                          </p:cTn>
                        </p:par>
                      </p:childTnLst>
                    </p:cTn>
                  </p:par>
                  <p:par>
                    <p:cTn id="20" fill="hold">
                      <p:stCondLst>
                        <p:cond delay="indefinite"/>
                      </p:stCondLst>
                      <p:childTnLst>
                        <p:par>
                          <p:cTn id="21" fill="hold">
                            <p:stCondLst>
                              <p:cond delay="0"/>
                            </p:stCondLst>
                            <p:childTnLst>
                              <p:par>
                                <p:cTn id="22" presetID="5" presetClass="entr" presetSubtype="10" fill="hold" nodeType="click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checkerboard(across)">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30"/>
                                        </p:tgtEl>
                                        <p:attrNameLst>
                                          <p:attrName>style.visibility</p:attrName>
                                        </p:attrNameLst>
                                      </p:cBhvr>
                                      <p:to>
                                        <p:strVal val="visible"/>
                                      </p:to>
                                    </p:set>
                                    <p:animEffect transition="in" filter="checkerboard(across)">
                                      <p:cBhvr>
                                        <p:cTn id="29" dur="500"/>
                                        <p:tgtEl>
                                          <p:spTgt spid="30"/>
                                        </p:tgtEl>
                                      </p:cBhvr>
                                    </p:animEffect>
                                  </p:childTnLst>
                                </p:cTn>
                              </p:par>
                            </p:childTnLst>
                          </p:cTn>
                        </p:par>
                        <p:par>
                          <p:cTn id="30" fill="hold">
                            <p:stCondLst>
                              <p:cond delay="500"/>
                            </p:stCondLst>
                            <p:childTnLst>
                              <p:par>
                                <p:cTn id="31" presetID="6" presetClass="emph" presetSubtype="0" fill="hold" grpId="0" nodeType="afterEffect">
                                  <p:stCondLst>
                                    <p:cond delay="0"/>
                                  </p:stCondLst>
                                  <p:childTnLst>
                                    <p:animScale>
                                      <p:cBhvr>
                                        <p:cTn id="32" dur="2000" fill="hold"/>
                                        <p:tgtEl>
                                          <p:spTgt spid="12"/>
                                        </p:tgtEl>
                                      </p:cBhvr>
                                      <p:by x="150000" y="15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30"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标题 1"/>
          <p:cNvSpPr>
            <a:spLocks noGrp="1"/>
          </p:cNvSpPr>
          <p:nvPr>
            <p:ph type="title"/>
          </p:nvPr>
        </p:nvSpPr>
        <p:spPr>
          <a:xfrm>
            <a:off x="457200" y="122238"/>
            <a:ext cx="7543800" cy="936625"/>
          </a:xfrm>
        </p:spPr>
        <p:txBody>
          <a:bodyPr/>
          <a:lstStyle/>
          <a:p>
            <a:pPr eaLnBrk="1" hangingPunct="1"/>
            <a:r>
              <a:rPr lang="en-US" altLang="zh-CN" smtClean="0"/>
              <a:t>Outline</a:t>
            </a:r>
            <a:endParaRPr lang="zh-CN" altLang="en-US" smtClean="0"/>
          </a:p>
        </p:txBody>
      </p:sp>
      <p:sp>
        <p:nvSpPr>
          <p:cNvPr id="9219" name="内容占位符 2"/>
          <p:cNvSpPr>
            <a:spLocks noGrp="1"/>
          </p:cNvSpPr>
          <p:nvPr>
            <p:ph idx="1"/>
          </p:nvPr>
        </p:nvSpPr>
        <p:spPr>
          <a:xfrm>
            <a:off x="457200" y="1219200"/>
            <a:ext cx="8229600" cy="4932363"/>
          </a:xfrm>
        </p:spPr>
        <p:txBody>
          <a:bodyPr/>
          <a:lstStyle/>
          <a:p>
            <a:pPr eaLnBrk="1" hangingPunct="1">
              <a:lnSpc>
                <a:spcPct val="150000"/>
              </a:lnSpc>
            </a:pPr>
            <a:r>
              <a:rPr lang="en-US" altLang="zh-CN" dirty="0" smtClean="0"/>
              <a:t>An adaptive task creation strategy </a:t>
            </a:r>
          </a:p>
          <a:p>
            <a:pPr eaLnBrk="1" hangingPunct="1">
              <a:lnSpc>
                <a:spcPct val="150000"/>
              </a:lnSpc>
            </a:pPr>
            <a:r>
              <a:rPr lang="en-US" altLang="zh-CN" dirty="0" smtClean="0"/>
              <a:t>A new data attribute -- </a:t>
            </a:r>
            <a:r>
              <a:rPr lang="en-US" altLang="zh-CN" i="1" dirty="0" err="1" smtClean="0"/>
              <a:t>taskprivate</a:t>
            </a:r>
            <a:r>
              <a:rPr lang="en-US" altLang="zh-CN" dirty="0" smtClean="0"/>
              <a:t> </a:t>
            </a:r>
          </a:p>
          <a:p>
            <a:pPr eaLnBrk="1" hangingPunct="1">
              <a:lnSpc>
                <a:spcPct val="150000"/>
              </a:lnSpc>
            </a:pPr>
            <a:r>
              <a:rPr lang="en-US" altLang="zh-CN" dirty="0" smtClean="0"/>
              <a:t>Evaluations</a:t>
            </a:r>
          </a:p>
          <a:p>
            <a:pPr eaLnBrk="1" hangingPunct="1">
              <a:lnSpc>
                <a:spcPct val="150000"/>
              </a:lnSpc>
            </a:pPr>
            <a:r>
              <a:rPr lang="en-US" altLang="zh-CN" dirty="0" smtClean="0"/>
              <a:t>Conclusions</a:t>
            </a:r>
            <a:endParaRPr lang="zh-CN" altLang="en-US" dirty="0" smtClean="0"/>
          </a:p>
        </p:txBody>
      </p:sp>
      <p:sp>
        <p:nvSpPr>
          <p:cNvPr id="9220" name="灯片编号占位符 3"/>
          <p:cNvSpPr>
            <a:spLocks noGrp="1"/>
          </p:cNvSpPr>
          <p:nvPr>
            <p:ph type="sldNum" sz="quarter" idx="12"/>
          </p:nvPr>
        </p:nvSpPr>
        <p:spPr>
          <a:noFill/>
        </p:spPr>
        <p:txBody>
          <a:bodyPr/>
          <a:lstStyle/>
          <a:p>
            <a:fld id="{2521F2AD-931F-455D-B215-AC0A9F08282D}" type="slidenum">
              <a:rPr lang="en-US" altLang="zh-CN" smtClean="0"/>
              <a:pPr/>
              <a:t>3</a:t>
            </a:fld>
            <a:endParaRPr lang="en-US" altLang="zh-CN"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标题 1"/>
          <p:cNvSpPr>
            <a:spLocks noGrp="1"/>
          </p:cNvSpPr>
          <p:nvPr>
            <p:ph type="title"/>
          </p:nvPr>
        </p:nvSpPr>
        <p:spPr>
          <a:xfrm>
            <a:off x="457200" y="122238"/>
            <a:ext cx="7543800" cy="936625"/>
          </a:xfrm>
        </p:spPr>
        <p:txBody>
          <a:bodyPr/>
          <a:lstStyle/>
          <a:p>
            <a:r>
              <a:rPr lang="en-US" altLang="zh-CN" smtClean="0"/>
              <a:t>Background</a:t>
            </a:r>
            <a:endParaRPr lang="zh-CN" altLang="en-US" smtClean="0"/>
          </a:p>
        </p:txBody>
      </p:sp>
      <p:sp>
        <p:nvSpPr>
          <p:cNvPr id="10243" name="内容占位符 2"/>
          <p:cNvSpPr>
            <a:spLocks noGrp="1"/>
          </p:cNvSpPr>
          <p:nvPr>
            <p:ph idx="1"/>
          </p:nvPr>
        </p:nvSpPr>
        <p:spPr>
          <a:xfrm>
            <a:off x="457200" y="1219200"/>
            <a:ext cx="8229600" cy="4932363"/>
          </a:xfrm>
        </p:spPr>
        <p:txBody>
          <a:bodyPr/>
          <a:lstStyle/>
          <a:p>
            <a:r>
              <a:rPr lang="en-US" altLang="zh-CN" dirty="0" err="1" smtClean="0"/>
              <a:t>Cilk</a:t>
            </a:r>
            <a:r>
              <a:rPr lang="en-US" altLang="zh-CN" dirty="0" smtClean="0"/>
              <a:t>, </a:t>
            </a:r>
            <a:r>
              <a:rPr lang="en-US" altLang="zh-CN" dirty="0" err="1" smtClean="0"/>
              <a:t>Cilk</a:t>
            </a:r>
            <a:r>
              <a:rPr lang="en-US" altLang="zh-CN" dirty="0" smtClean="0"/>
              <a:t>++, X10, OpenMP3.0, TBB, TPL …</a:t>
            </a:r>
          </a:p>
          <a:p>
            <a:pPr lvl="1"/>
            <a:r>
              <a:rPr lang="en-US" altLang="zh-CN" dirty="0" smtClean="0"/>
              <a:t>Parallel programming languages and libraries to support task-level parallelism</a:t>
            </a:r>
          </a:p>
          <a:p>
            <a:pPr lvl="1"/>
            <a:r>
              <a:rPr lang="en-US" altLang="zh-CN" dirty="0" smtClean="0"/>
              <a:t>Programmer:   dividing work into tasks instead of threads</a:t>
            </a:r>
          </a:p>
          <a:p>
            <a:pPr lvl="1"/>
            <a:r>
              <a:rPr lang="en-US" altLang="zh-CN" dirty="0" smtClean="0"/>
              <a:t>Runtime system:   mapping and scheduling tasks </a:t>
            </a:r>
            <a:r>
              <a:rPr lang="en-US" dirty="0" smtClean="0"/>
              <a:t>into physical</a:t>
            </a:r>
            <a:r>
              <a:rPr lang="en-US" altLang="zh-CN" dirty="0" smtClean="0"/>
              <a:t> threads</a:t>
            </a:r>
          </a:p>
          <a:p>
            <a:pPr lvl="1"/>
            <a:endParaRPr lang="en-US" altLang="zh-CN" dirty="0" smtClean="0"/>
          </a:p>
          <a:p>
            <a:r>
              <a:rPr lang="en-US" altLang="zh-CN" dirty="0" smtClean="0"/>
              <a:t>Key technique</a:t>
            </a:r>
          </a:p>
          <a:p>
            <a:pPr lvl="1"/>
            <a:r>
              <a:rPr lang="en-US" altLang="zh-CN" dirty="0" smtClean="0"/>
              <a:t>Work-stealing scheduling </a:t>
            </a:r>
          </a:p>
          <a:p>
            <a:endParaRPr lang="zh-CN" altLang="en-US" dirty="0" smtClean="0"/>
          </a:p>
        </p:txBody>
      </p:sp>
      <p:sp>
        <p:nvSpPr>
          <p:cNvPr id="10244" name="灯片编号占位符 3"/>
          <p:cNvSpPr>
            <a:spLocks noGrp="1"/>
          </p:cNvSpPr>
          <p:nvPr>
            <p:ph type="sldNum" sz="quarter" idx="12"/>
          </p:nvPr>
        </p:nvSpPr>
        <p:spPr>
          <a:noFill/>
        </p:spPr>
        <p:txBody>
          <a:bodyPr/>
          <a:lstStyle/>
          <a:p>
            <a:fld id="{333C14AD-9E73-4F4C-B081-7199E3C02392}" type="slidenum">
              <a:rPr lang="en-US" altLang="zh-CN" smtClean="0"/>
              <a:pPr/>
              <a:t>4</a:t>
            </a:fld>
            <a:endParaRPr lang="en-US" altLang="zh-CN"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标题 1"/>
          <p:cNvSpPr>
            <a:spLocks noGrp="1"/>
          </p:cNvSpPr>
          <p:nvPr>
            <p:ph type="title"/>
          </p:nvPr>
        </p:nvSpPr>
        <p:spPr/>
        <p:txBody>
          <a:bodyPr/>
          <a:lstStyle/>
          <a:p>
            <a:r>
              <a:rPr lang="en-US" altLang="zh-CN" smtClean="0"/>
              <a:t>Granularity</a:t>
            </a:r>
            <a:endParaRPr lang="zh-CN" altLang="en-US" smtClean="0"/>
          </a:p>
        </p:txBody>
      </p:sp>
      <p:sp>
        <p:nvSpPr>
          <p:cNvPr id="11267" name="TextBox 5"/>
          <p:cNvSpPr txBox="1">
            <a:spLocks noChangeArrowheads="1"/>
          </p:cNvSpPr>
          <p:nvPr/>
        </p:nvSpPr>
        <p:spPr bwMode="auto">
          <a:xfrm>
            <a:off x="533400" y="1447800"/>
            <a:ext cx="2286000" cy="2062163"/>
          </a:xfrm>
          <a:prstGeom prst="rect">
            <a:avLst/>
          </a:prstGeom>
          <a:noFill/>
          <a:ln w="9525">
            <a:noFill/>
            <a:miter lim="800000"/>
            <a:headEnd/>
            <a:tailEnd/>
          </a:ln>
        </p:spPr>
        <p:txBody>
          <a:bodyPr>
            <a:spAutoFit/>
          </a:bodyPr>
          <a:lstStyle/>
          <a:p>
            <a:r>
              <a:rPr lang="en-US" altLang="zh-CN" sz="2800" b="1">
                <a:solidFill>
                  <a:srgbClr val="FF0000"/>
                </a:solidFill>
              </a:rPr>
              <a:t>too fine </a:t>
            </a:r>
          </a:p>
          <a:p>
            <a:r>
              <a:rPr lang="en-US" altLang="zh-CN" sz="2800" b="1">
                <a:solidFill>
                  <a:srgbClr val="FF0000"/>
                </a:solidFill>
              </a:rPr>
              <a:t>     </a:t>
            </a:r>
            <a:r>
              <a:rPr lang="en-US" altLang="zh-CN" sz="2800">
                <a:sym typeface="Wingdings" pitchFamily="2" charset="2"/>
              </a:rPr>
              <a:t> </a:t>
            </a:r>
          </a:p>
          <a:p>
            <a:r>
              <a:rPr lang="en-US" altLang="zh-CN" sz="2400">
                <a:sym typeface="Wingdings" pitchFamily="2" charset="2"/>
              </a:rPr>
              <a:t>scheduling overhead dominates</a:t>
            </a:r>
            <a:endParaRPr lang="zh-CN" altLang="en-US" sz="2400"/>
          </a:p>
        </p:txBody>
      </p:sp>
      <p:sp>
        <p:nvSpPr>
          <p:cNvPr id="11268" name="TextBox 6"/>
          <p:cNvSpPr txBox="1">
            <a:spLocks noChangeArrowheads="1"/>
          </p:cNvSpPr>
          <p:nvPr/>
        </p:nvSpPr>
        <p:spPr bwMode="auto">
          <a:xfrm>
            <a:off x="381000" y="4038600"/>
            <a:ext cx="2438400" cy="2062103"/>
          </a:xfrm>
          <a:prstGeom prst="rect">
            <a:avLst/>
          </a:prstGeom>
          <a:noFill/>
          <a:ln w="9525">
            <a:noFill/>
            <a:miter lim="800000"/>
            <a:headEnd/>
            <a:tailEnd/>
          </a:ln>
        </p:spPr>
        <p:txBody>
          <a:bodyPr wrap="square">
            <a:spAutoFit/>
          </a:bodyPr>
          <a:lstStyle/>
          <a:p>
            <a:r>
              <a:rPr lang="en-US" altLang="zh-CN" sz="2800" b="1" dirty="0">
                <a:solidFill>
                  <a:srgbClr val="FF0000"/>
                </a:solidFill>
              </a:rPr>
              <a:t>too coarse  </a:t>
            </a:r>
          </a:p>
          <a:p>
            <a:r>
              <a:rPr lang="en-US" altLang="zh-CN" sz="2800" b="1" dirty="0">
                <a:solidFill>
                  <a:srgbClr val="FF0000"/>
                </a:solidFill>
                <a:sym typeface="Wingdings" pitchFamily="2" charset="2"/>
              </a:rPr>
              <a:t>       </a:t>
            </a:r>
            <a:r>
              <a:rPr lang="en-US" altLang="zh-CN" sz="2800" dirty="0">
                <a:sym typeface="Wingdings" pitchFamily="2" charset="2"/>
              </a:rPr>
              <a:t> </a:t>
            </a:r>
          </a:p>
          <a:p>
            <a:r>
              <a:rPr lang="en-US" altLang="zh-CN" sz="2400" dirty="0">
                <a:sym typeface="Wingdings" pitchFamily="2" charset="2"/>
              </a:rPr>
              <a:t>lose potential parallelism</a:t>
            </a:r>
            <a:r>
              <a:rPr lang="en-US" altLang="zh-CN" sz="2400" dirty="0" smtClean="0">
                <a:sym typeface="Wingdings" pitchFamily="2" charset="2"/>
              </a:rPr>
              <a:t>, </a:t>
            </a:r>
          </a:p>
          <a:p>
            <a:r>
              <a:rPr lang="en-US" altLang="zh-CN" sz="2400" dirty="0" smtClean="0">
                <a:sym typeface="Wingdings" pitchFamily="2" charset="2"/>
              </a:rPr>
              <a:t>cause starvation</a:t>
            </a:r>
            <a:endParaRPr lang="en-US" altLang="zh-CN" sz="2400" dirty="0">
              <a:sym typeface="Wingdings" pitchFamily="2" charset="2"/>
            </a:endParaRPr>
          </a:p>
        </p:txBody>
      </p:sp>
      <p:pic>
        <p:nvPicPr>
          <p:cNvPr id="3079" name="Picture 7"/>
          <p:cNvPicPr>
            <a:picLocks noChangeAspect="1" noChangeArrowheads="1"/>
          </p:cNvPicPr>
          <p:nvPr/>
        </p:nvPicPr>
        <p:blipFill>
          <a:blip r:embed="rId3" cstate="print"/>
          <a:srcRect/>
          <a:stretch>
            <a:fillRect/>
          </a:stretch>
        </p:blipFill>
        <p:spPr bwMode="auto">
          <a:xfrm>
            <a:off x="2835275" y="4403725"/>
            <a:ext cx="6003925" cy="1844675"/>
          </a:xfrm>
          <a:prstGeom prst="rect">
            <a:avLst/>
          </a:prstGeom>
          <a:noFill/>
          <a:ln w="9525">
            <a:noFill/>
            <a:miter lim="800000"/>
            <a:headEnd/>
            <a:tailEnd/>
          </a:ln>
          <a:effectLst>
            <a:outerShdw blurRad="50800" dist="50800" dir="5400000" algn="ctr" rotWithShape="0">
              <a:schemeClr val="bg1"/>
            </a:outerShdw>
          </a:effectLst>
        </p:spPr>
      </p:pic>
      <p:pic>
        <p:nvPicPr>
          <p:cNvPr id="11270" name="Picture 8"/>
          <p:cNvPicPr>
            <a:picLocks noChangeAspect="1" noChangeArrowheads="1"/>
          </p:cNvPicPr>
          <p:nvPr/>
        </p:nvPicPr>
        <p:blipFill>
          <a:blip r:embed="rId4" cstate="print"/>
          <a:srcRect/>
          <a:stretch>
            <a:fillRect/>
          </a:stretch>
        </p:blipFill>
        <p:spPr bwMode="auto">
          <a:xfrm>
            <a:off x="2819400" y="1600200"/>
            <a:ext cx="5867400" cy="1812925"/>
          </a:xfrm>
          <a:prstGeom prst="rect">
            <a:avLst/>
          </a:prstGeom>
          <a:noFill/>
          <a:ln w="9525">
            <a:noFill/>
            <a:miter lim="800000"/>
            <a:headEnd/>
            <a:tailEnd/>
          </a:ln>
        </p:spPr>
      </p:pic>
      <p:cxnSp>
        <p:nvCxnSpPr>
          <p:cNvPr id="8" name="直接连接符 7"/>
          <p:cNvCxnSpPr/>
          <p:nvPr/>
        </p:nvCxnSpPr>
        <p:spPr>
          <a:xfrm>
            <a:off x="0" y="3733800"/>
            <a:ext cx="9144000" cy="1588"/>
          </a:xfrm>
          <a:prstGeom prst="line">
            <a:avLst/>
          </a:prstGeom>
          <a:ln>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
        <p:nvSpPr>
          <p:cNvPr id="11272" name="灯片编号占位符 8"/>
          <p:cNvSpPr>
            <a:spLocks noGrp="1"/>
          </p:cNvSpPr>
          <p:nvPr>
            <p:ph type="sldNum" sz="quarter" idx="12"/>
          </p:nvPr>
        </p:nvSpPr>
        <p:spPr>
          <a:noFill/>
        </p:spPr>
        <p:txBody>
          <a:bodyPr/>
          <a:lstStyle/>
          <a:p>
            <a:fld id="{78832388-F1D3-4F0A-BFFB-1216E242A658}" type="slidenum">
              <a:rPr lang="en-US" altLang="zh-CN" smtClean="0"/>
              <a:pPr/>
              <a:t>5</a:t>
            </a:fld>
            <a:endParaRPr lang="en-US" altLang="zh-CN" smtClean="0"/>
          </a:p>
        </p:txBody>
      </p:sp>
      <p:sp>
        <p:nvSpPr>
          <p:cNvPr id="10" name="圆角矩形 9"/>
          <p:cNvSpPr/>
          <p:nvPr/>
        </p:nvSpPr>
        <p:spPr>
          <a:xfrm>
            <a:off x="2590800" y="3276600"/>
            <a:ext cx="1371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smtClean="0">
                <a:solidFill>
                  <a:schemeClr val="tx1"/>
                </a:solidFill>
              </a:rPr>
              <a:t>cut-off = 3</a:t>
            </a:r>
            <a:endParaRPr lang="zh-CN" altLang="en-US" b="1" dirty="0"/>
          </a:p>
        </p:txBody>
      </p:sp>
      <p:sp>
        <p:nvSpPr>
          <p:cNvPr id="11" name="圆角矩形 10"/>
          <p:cNvSpPr/>
          <p:nvPr/>
        </p:nvSpPr>
        <p:spPr>
          <a:xfrm>
            <a:off x="2743200" y="6248400"/>
            <a:ext cx="1371600" cy="457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en-US" altLang="zh-CN" b="1" dirty="0" smtClean="0">
                <a:solidFill>
                  <a:schemeClr val="tx1"/>
                </a:solidFill>
              </a:rPr>
              <a:t>cut-off = 1</a:t>
            </a:r>
            <a:endParaRPr lang="zh-CN" altLang="en-US"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checkerboard(across)">
                                      <p:cBhvr>
                                        <p:cTn id="7" dur="500"/>
                                        <p:tgtEl>
                                          <p:spTgt spid="10"/>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checkerboard(across)">
                                      <p:cBhvr>
                                        <p:cTn id="1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Picture 4"/>
          <p:cNvPicPr>
            <a:picLocks noChangeAspect="1" noChangeArrowheads="1"/>
          </p:cNvPicPr>
          <p:nvPr/>
        </p:nvPicPr>
        <p:blipFill>
          <a:blip r:embed="rId3" cstate="print"/>
          <a:srcRect/>
          <a:stretch>
            <a:fillRect/>
          </a:stretch>
        </p:blipFill>
        <p:spPr bwMode="auto">
          <a:xfrm>
            <a:off x="1752600" y="1447800"/>
            <a:ext cx="4860925" cy="4419600"/>
          </a:xfrm>
          <a:prstGeom prst="rect">
            <a:avLst/>
          </a:prstGeom>
          <a:noFill/>
          <a:ln w="9525">
            <a:noFill/>
            <a:miter lim="800000"/>
            <a:headEnd/>
            <a:tailEnd/>
          </a:ln>
        </p:spPr>
      </p:pic>
      <p:sp>
        <p:nvSpPr>
          <p:cNvPr id="12291" name="标题 1"/>
          <p:cNvSpPr>
            <a:spLocks noGrp="1"/>
          </p:cNvSpPr>
          <p:nvPr>
            <p:ph type="title"/>
          </p:nvPr>
        </p:nvSpPr>
        <p:spPr/>
        <p:txBody>
          <a:bodyPr/>
          <a:lstStyle/>
          <a:p>
            <a:r>
              <a:rPr lang="en-US" altLang="zh-CN" sz="3600" dirty="0" smtClean="0"/>
              <a:t>An unbalanced </a:t>
            </a:r>
            <a:r>
              <a:rPr lang="en-US" sz="3600" dirty="0" smtClean="0"/>
              <a:t>computation </a:t>
            </a:r>
            <a:r>
              <a:rPr lang="en-US" altLang="zh-CN" sz="3600" dirty="0" smtClean="0"/>
              <a:t>tree</a:t>
            </a:r>
            <a:endParaRPr lang="zh-CN" altLang="en-US" sz="3600" dirty="0" smtClean="0"/>
          </a:p>
        </p:txBody>
      </p:sp>
      <p:sp>
        <p:nvSpPr>
          <p:cNvPr id="12292" name="灯片编号占位符 3"/>
          <p:cNvSpPr>
            <a:spLocks noGrp="1"/>
          </p:cNvSpPr>
          <p:nvPr>
            <p:ph type="sldNum" sz="quarter" idx="12"/>
          </p:nvPr>
        </p:nvSpPr>
        <p:spPr>
          <a:noFill/>
        </p:spPr>
        <p:txBody>
          <a:bodyPr/>
          <a:lstStyle/>
          <a:p>
            <a:fld id="{05B38327-6639-4882-A5FA-6F08603062B7}" type="slidenum">
              <a:rPr lang="en-US" altLang="zh-CN" smtClean="0"/>
              <a:pPr/>
              <a:t>6</a:t>
            </a:fld>
            <a:endParaRPr lang="en-US" altLang="zh-CN" dirty="0" smtClean="0"/>
          </a:p>
        </p:txBody>
      </p:sp>
      <p:sp>
        <p:nvSpPr>
          <p:cNvPr id="12293" name="TextBox 5"/>
          <p:cNvSpPr txBox="1">
            <a:spLocks noChangeArrowheads="1"/>
          </p:cNvSpPr>
          <p:nvPr/>
        </p:nvSpPr>
        <p:spPr bwMode="auto">
          <a:xfrm>
            <a:off x="1600200" y="6096000"/>
            <a:ext cx="5791200" cy="400050"/>
          </a:xfrm>
          <a:prstGeom prst="rect">
            <a:avLst/>
          </a:prstGeom>
          <a:noFill/>
          <a:ln w="9525">
            <a:noFill/>
            <a:miter lim="800000"/>
            <a:headEnd/>
            <a:tailEnd/>
          </a:ln>
        </p:spPr>
        <p:txBody>
          <a:bodyPr>
            <a:spAutoFit/>
          </a:bodyPr>
          <a:lstStyle/>
          <a:p>
            <a:r>
              <a:rPr lang="en-US" altLang="zh-CN" sz="2000" b="1" dirty="0">
                <a:solidFill>
                  <a:srgbClr val="FF0000"/>
                </a:solidFill>
                <a:effectLst>
                  <a:outerShdw blurRad="38100" dist="38100" dir="2700000" algn="tl">
                    <a:srgbClr val="000000">
                      <a:alpha val="43137"/>
                    </a:srgbClr>
                  </a:outerShdw>
                </a:effectLst>
              </a:rPr>
              <a:t>P0 – red, </a:t>
            </a:r>
            <a:r>
              <a:rPr lang="en-US" altLang="zh-CN" sz="2000" b="1" dirty="0">
                <a:solidFill>
                  <a:srgbClr val="0000FF"/>
                </a:solidFill>
                <a:effectLst>
                  <a:outerShdw blurRad="38100" dist="38100" dir="2700000" algn="tl">
                    <a:srgbClr val="000000">
                      <a:alpha val="43137"/>
                    </a:srgbClr>
                  </a:outerShdw>
                </a:effectLst>
              </a:rPr>
              <a:t> P1 – blue,</a:t>
            </a:r>
            <a:r>
              <a:rPr lang="en-US" altLang="zh-CN" sz="2000" b="1" dirty="0">
                <a:solidFill>
                  <a:srgbClr val="FF0000"/>
                </a:solidFill>
                <a:effectLst>
                  <a:outerShdw blurRad="38100" dist="38100" dir="2700000" algn="tl">
                    <a:srgbClr val="000000">
                      <a:alpha val="43137"/>
                    </a:srgbClr>
                  </a:outerShdw>
                </a:effectLst>
              </a:rPr>
              <a:t>  </a:t>
            </a:r>
            <a:r>
              <a:rPr lang="en-US" altLang="zh-CN" sz="2000" b="1" dirty="0">
                <a:solidFill>
                  <a:srgbClr val="00B050"/>
                </a:solidFill>
                <a:effectLst>
                  <a:outerShdw blurRad="38100" dist="38100" dir="2700000" algn="tl">
                    <a:srgbClr val="000000">
                      <a:alpha val="43137"/>
                    </a:srgbClr>
                  </a:outerShdw>
                </a:effectLst>
              </a:rPr>
              <a:t>P2 – green,</a:t>
            </a:r>
            <a:r>
              <a:rPr lang="en-US" altLang="zh-CN" sz="2000" b="1" dirty="0">
                <a:solidFill>
                  <a:srgbClr val="FFFF00"/>
                </a:solidFill>
                <a:effectLst>
                  <a:outerShdw blurRad="38100" dist="38100" dir="2700000" algn="tl">
                    <a:srgbClr val="000000">
                      <a:alpha val="43137"/>
                    </a:srgbClr>
                  </a:outerShdw>
                </a:effectLst>
              </a:rPr>
              <a:t>  </a:t>
            </a:r>
            <a:r>
              <a:rPr lang="en-US" altLang="zh-CN" sz="2000" b="1" dirty="0">
                <a:solidFill>
                  <a:srgbClr val="FFC000"/>
                </a:solidFill>
                <a:effectLst>
                  <a:outerShdw blurRad="38100" dist="38100" dir="2700000" algn="tl">
                    <a:srgbClr val="000000">
                      <a:alpha val="43137"/>
                    </a:srgbClr>
                  </a:outerShdw>
                </a:effectLst>
              </a:rPr>
              <a:t>P3 </a:t>
            </a:r>
            <a:r>
              <a:rPr lang="en-US" altLang="zh-CN" sz="2000" b="1" dirty="0" smtClean="0">
                <a:solidFill>
                  <a:srgbClr val="FFC000"/>
                </a:solidFill>
                <a:effectLst>
                  <a:outerShdw blurRad="38100" dist="38100" dir="2700000" algn="tl">
                    <a:srgbClr val="000000">
                      <a:alpha val="43137"/>
                    </a:srgbClr>
                  </a:outerShdw>
                </a:effectLst>
              </a:rPr>
              <a:t>– yellow.</a:t>
            </a:r>
            <a:endParaRPr lang="zh-CN" altLang="en-US" sz="2000" b="1" dirty="0">
              <a:solidFill>
                <a:srgbClr val="FFC000"/>
              </a:solidFill>
              <a:effectLst>
                <a:outerShdw blurRad="38100" dist="38100" dir="2700000" algn="tl">
                  <a:srgbClr val="000000">
                    <a:alpha val="43137"/>
                  </a:srgbClr>
                </a:outerShdw>
              </a:effectLst>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6"/>
          <p:cNvPicPr>
            <a:picLocks noChangeAspect="1" noChangeArrowheads="1"/>
          </p:cNvPicPr>
          <p:nvPr/>
        </p:nvPicPr>
        <p:blipFill>
          <a:blip r:embed="rId3" cstate="print"/>
          <a:srcRect/>
          <a:stretch>
            <a:fillRect/>
          </a:stretch>
        </p:blipFill>
        <p:spPr bwMode="auto">
          <a:xfrm>
            <a:off x="1143000" y="1447800"/>
            <a:ext cx="5592763" cy="4602163"/>
          </a:xfrm>
          <a:prstGeom prst="rect">
            <a:avLst/>
          </a:prstGeom>
          <a:noFill/>
          <a:ln w="9525">
            <a:noFill/>
            <a:miter lim="800000"/>
            <a:headEnd/>
            <a:tailEnd/>
          </a:ln>
        </p:spPr>
      </p:pic>
      <p:sp>
        <p:nvSpPr>
          <p:cNvPr id="13315" name="标题 1"/>
          <p:cNvSpPr>
            <a:spLocks noGrp="1"/>
          </p:cNvSpPr>
          <p:nvPr>
            <p:ph type="title"/>
          </p:nvPr>
        </p:nvSpPr>
        <p:spPr/>
        <p:txBody>
          <a:bodyPr/>
          <a:lstStyle/>
          <a:p>
            <a:r>
              <a:rPr lang="en-US" altLang="zh-CN" smtClean="0"/>
              <a:t>A cut-off strategy</a:t>
            </a:r>
            <a:endParaRPr lang="zh-CN" altLang="en-US" smtClean="0"/>
          </a:p>
        </p:txBody>
      </p:sp>
      <p:sp>
        <p:nvSpPr>
          <p:cNvPr id="13316" name="灯片编号占位符 3"/>
          <p:cNvSpPr>
            <a:spLocks noGrp="1"/>
          </p:cNvSpPr>
          <p:nvPr>
            <p:ph type="sldNum" sz="quarter" idx="12"/>
          </p:nvPr>
        </p:nvSpPr>
        <p:spPr>
          <a:noFill/>
        </p:spPr>
        <p:txBody>
          <a:bodyPr/>
          <a:lstStyle/>
          <a:p>
            <a:fld id="{3F94D365-23FB-4F90-B7D6-CDFA193AE56B}" type="slidenum">
              <a:rPr lang="en-US" altLang="zh-CN" smtClean="0"/>
              <a:pPr/>
              <a:t>7</a:t>
            </a:fld>
            <a:endParaRPr lang="en-US" altLang="zh-CN" smtClean="0"/>
          </a:p>
        </p:txBody>
      </p:sp>
      <p:sp>
        <p:nvSpPr>
          <p:cNvPr id="13317" name="TextBox 5"/>
          <p:cNvSpPr txBox="1">
            <a:spLocks noChangeArrowheads="1"/>
          </p:cNvSpPr>
          <p:nvPr/>
        </p:nvSpPr>
        <p:spPr bwMode="auto">
          <a:xfrm>
            <a:off x="1600200" y="6096000"/>
            <a:ext cx="5791200" cy="400050"/>
          </a:xfrm>
          <a:prstGeom prst="rect">
            <a:avLst/>
          </a:prstGeom>
          <a:noFill/>
          <a:ln w="9525">
            <a:noFill/>
            <a:miter lim="800000"/>
            <a:headEnd/>
            <a:tailEnd/>
          </a:ln>
        </p:spPr>
        <p:txBody>
          <a:bodyPr>
            <a:spAutoFit/>
          </a:bodyPr>
          <a:lstStyle/>
          <a:p>
            <a:r>
              <a:rPr lang="en-US" altLang="zh-CN" sz="2000" b="1"/>
              <a:t>P0 – red,  P1 – blue,  P2 – green,  P3 -- yellow</a:t>
            </a:r>
            <a:endParaRPr lang="zh-CN" altLang="en-US" sz="2000" b="1"/>
          </a:p>
        </p:txBody>
      </p:sp>
      <p:sp>
        <p:nvSpPr>
          <p:cNvPr id="13318" name="TextBox 6"/>
          <p:cNvSpPr txBox="1">
            <a:spLocks noChangeArrowheads="1"/>
          </p:cNvSpPr>
          <p:nvPr/>
        </p:nvSpPr>
        <p:spPr bwMode="auto">
          <a:xfrm>
            <a:off x="6324600" y="4114800"/>
            <a:ext cx="2514600" cy="461963"/>
          </a:xfrm>
          <a:prstGeom prst="rect">
            <a:avLst/>
          </a:prstGeom>
          <a:noFill/>
          <a:ln w="9525">
            <a:noFill/>
            <a:miter lim="800000"/>
            <a:headEnd/>
            <a:tailEnd/>
          </a:ln>
        </p:spPr>
        <p:txBody>
          <a:bodyPr>
            <a:spAutoFit/>
          </a:bodyPr>
          <a:lstStyle/>
          <a:p>
            <a:r>
              <a:rPr lang="en-US" altLang="zh-CN" sz="2400" b="1">
                <a:solidFill>
                  <a:srgbClr val="FF0000"/>
                </a:solidFill>
              </a:rPr>
              <a:t>Load imbalance</a:t>
            </a:r>
            <a:endParaRPr lang="zh-CN" altLang="en-US" sz="2400" b="1">
              <a:solidFill>
                <a:srgbClr val="FF0000"/>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338" name="Picture 7"/>
          <p:cNvPicPr>
            <a:picLocks noChangeAspect="1" noChangeArrowheads="1"/>
          </p:cNvPicPr>
          <p:nvPr/>
        </p:nvPicPr>
        <p:blipFill>
          <a:blip r:embed="rId3" cstate="print"/>
          <a:srcRect/>
          <a:stretch>
            <a:fillRect/>
          </a:stretch>
        </p:blipFill>
        <p:spPr bwMode="auto">
          <a:xfrm>
            <a:off x="1143000" y="1447800"/>
            <a:ext cx="5654675" cy="4511675"/>
          </a:xfrm>
          <a:prstGeom prst="rect">
            <a:avLst/>
          </a:prstGeom>
          <a:noFill/>
          <a:ln w="9525">
            <a:noFill/>
            <a:miter lim="800000"/>
            <a:headEnd/>
            <a:tailEnd/>
          </a:ln>
        </p:spPr>
      </p:pic>
      <p:sp>
        <p:nvSpPr>
          <p:cNvPr id="14339" name="标题 1"/>
          <p:cNvSpPr>
            <a:spLocks noGrp="1"/>
          </p:cNvSpPr>
          <p:nvPr>
            <p:ph type="title"/>
          </p:nvPr>
        </p:nvSpPr>
        <p:spPr>
          <a:xfrm>
            <a:off x="457200" y="122238"/>
            <a:ext cx="7543800" cy="1096962"/>
          </a:xfrm>
        </p:spPr>
        <p:txBody>
          <a:bodyPr/>
          <a:lstStyle/>
          <a:p>
            <a:r>
              <a:rPr lang="en-US" altLang="zh-CN" sz="3200" smtClean="0"/>
              <a:t>An adaptive task creation strategy</a:t>
            </a:r>
            <a:br>
              <a:rPr lang="en-US" altLang="zh-CN" sz="3200" smtClean="0"/>
            </a:br>
            <a:r>
              <a:rPr lang="en-US" altLang="zh-CN" sz="3200" smtClean="0"/>
              <a:t>                                    </a:t>
            </a:r>
            <a:r>
              <a:rPr lang="en-US" altLang="zh-CN" sz="2800" smtClean="0"/>
              <a:t> -- AdaptiveTC </a:t>
            </a:r>
            <a:endParaRPr lang="zh-CN" altLang="en-US" sz="2800" smtClean="0"/>
          </a:p>
        </p:txBody>
      </p:sp>
      <p:sp>
        <p:nvSpPr>
          <p:cNvPr id="14340" name="灯片编号占位符 3"/>
          <p:cNvSpPr>
            <a:spLocks noGrp="1"/>
          </p:cNvSpPr>
          <p:nvPr>
            <p:ph type="sldNum" sz="quarter" idx="12"/>
          </p:nvPr>
        </p:nvSpPr>
        <p:spPr>
          <a:noFill/>
        </p:spPr>
        <p:txBody>
          <a:bodyPr/>
          <a:lstStyle/>
          <a:p>
            <a:fld id="{25BAF439-8A62-4824-9D2E-FBE05753F899}" type="slidenum">
              <a:rPr lang="en-US" altLang="zh-CN" smtClean="0"/>
              <a:pPr/>
              <a:t>8</a:t>
            </a:fld>
            <a:endParaRPr lang="en-US" altLang="zh-CN" smtClean="0"/>
          </a:p>
        </p:txBody>
      </p:sp>
      <p:sp>
        <p:nvSpPr>
          <p:cNvPr id="5" name="线形标注 2(无边框) 4"/>
          <p:cNvSpPr/>
          <p:nvPr/>
        </p:nvSpPr>
        <p:spPr>
          <a:xfrm>
            <a:off x="6858000" y="3810000"/>
            <a:ext cx="2133600" cy="457200"/>
          </a:xfrm>
          <a:prstGeom prst="callout2">
            <a:avLst>
              <a:gd name="adj1" fmla="val 54957"/>
              <a:gd name="adj2" fmla="val -3161"/>
              <a:gd name="adj3" fmla="val 49784"/>
              <a:gd name="adj4" fmla="val -22237"/>
              <a:gd name="adj5" fmla="val -195431"/>
              <a:gd name="adj6" fmla="val -114738"/>
            </a:avLst>
          </a:prstGeom>
          <a:noFill/>
          <a:ln>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defRPr/>
            </a:pPr>
            <a:r>
              <a:rPr lang="en-US" altLang="zh-CN" sz="2400" b="1" dirty="0">
                <a:solidFill>
                  <a:srgbClr val="FF0000"/>
                </a:solidFill>
              </a:rPr>
              <a:t>A special task</a:t>
            </a:r>
            <a:endParaRPr lang="zh-CN" altLang="en-US" sz="2400" b="1" dirty="0">
              <a:solidFill>
                <a:srgbClr val="FF0000"/>
              </a:solidFill>
            </a:endParaRPr>
          </a:p>
        </p:txBody>
      </p:sp>
      <p:sp>
        <p:nvSpPr>
          <p:cNvPr id="14342" name="TextBox 5"/>
          <p:cNvSpPr txBox="1">
            <a:spLocks noChangeArrowheads="1"/>
          </p:cNvSpPr>
          <p:nvPr/>
        </p:nvSpPr>
        <p:spPr bwMode="auto">
          <a:xfrm>
            <a:off x="1600200" y="6096000"/>
            <a:ext cx="5791200" cy="400050"/>
          </a:xfrm>
          <a:prstGeom prst="rect">
            <a:avLst/>
          </a:prstGeom>
          <a:noFill/>
          <a:ln w="9525">
            <a:noFill/>
            <a:miter lim="800000"/>
            <a:headEnd/>
            <a:tailEnd/>
          </a:ln>
        </p:spPr>
        <p:txBody>
          <a:bodyPr>
            <a:spAutoFit/>
          </a:bodyPr>
          <a:lstStyle/>
          <a:p>
            <a:r>
              <a:rPr lang="en-US" altLang="zh-CN" sz="2000" b="1" dirty="0"/>
              <a:t>P0 – red,  P1 – blue,  P2 – green,  P3 -- yellow</a:t>
            </a:r>
            <a:endParaRPr lang="zh-CN" altLang="en-US" sz="2000" b="1" dirty="0"/>
          </a:p>
        </p:txBody>
      </p:sp>
      <p:sp>
        <p:nvSpPr>
          <p:cNvPr id="8" name="椭圆 7"/>
          <p:cNvSpPr/>
          <p:nvPr/>
        </p:nvSpPr>
        <p:spPr>
          <a:xfrm>
            <a:off x="4114800" y="2743200"/>
            <a:ext cx="3048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9" name="椭圆 8"/>
          <p:cNvSpPr/>
          <p:nvPr/>
        </p:nvSpPr>
        <p:spPr>
          <a:xfrm>
            <a:off x="3581400" y="3200400"/>
            <a:ext cx="3048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10" name="椭圆 9"/>
          <p:cNvSpPr/>
          <p:nvPr/>
        </p:nvSpPr>
        <p:spPr>
          <a:xfrm>
            <a:off x="3124200" y="3657600"/>
            <a:ext cx="304800" cy="304800"/>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checkerboard(across)">
                                      <p:cBhvr>
                                        <p:cTn id="12" dur="500"/>
                                        <p:tgtEl>
                                          <p:spTgt spid="9"/>
                                        </p:tgtEl>
                                      </p:cBhvr>
                                    </p:animEffect>
                                  </p:childTnLst>
                                </p:cTn>
                              </p:par>
                            </p:childTnLst>
                          </p:cTn>
                        </p:par>
                        <p:par>
                          <p:cTn id="13" fill="hold">
                            <p:stCondLst>
                              <p:cond delay="500"/>
                            </p:stCondLst>
                            <p:childTnLst>
                              <p:par>
                                <p:cTn id="14" presetID="5" presetClass="entr" presetSubtype="10" fill="hold" grpId="0"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heckerboard(across)">
                                      <p:cBhvr>
                                        <p:cTn id="16"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标题 2"/>
          <p:cNvSpPr>
            <a:spLocks noGrp="1"/>
          </p:cNvSpPr>
          <p:nvPr>
            <p:ph type="title"/>
          </p:nvPr>
        </p:nvSpPr>
        <p:spPr>
          <a:xfrm>
            <a:off x="457200" y="122238"/>
            <a:ext cx="7543800" cy="936625"/>
          </a:xfrm>
        </p:spPr>
        <p:txBody>
          <a:bodyPr/>
          <a:lstStyle/>
          <a:p>
            <a:r>
              <a:rPr lang="en-US" altLang="zh-CN" sz="3200" dirty="0" err="1" smtClean="0"/>
              <a:t>AdaptiveTC</a:t>
            </a:r>
            <a:endParaRPr lang="zh-CN" altLang="en-US" sz="3200" dirty="0" smtClean="0"/>
          </a:p>
        </p:txBody>
      </p:sp>
      <p:sp>
        <p:nvSpPr>
          <p:cNvPr id="15363" name="内容占位符 3"/>
          <p:cNvSpPr>
            <a:spLocks noGrp="1"/>
          </p:cNvSpPr>
          <p:nvPr>
            <p:ph idx="1"/>
          </p:nvPr>
        </p:nvSpPr>
        <p:spPr>
          <a:xfrm>
            <a:off x="457200" y="1219200"/>
            <a:ext cx="8229600" cy="4932363"/>
          </a:xfrm>
        </p:spPr>
        <p:txBody>
          <a:bodyPr/>
          <a:lstStyle/>
          <a:p>
            <a:r>
              <a:rPr lang="en-US" altLang="zh-CN" dirty="0" smtClean="0"/>
              <a:t>When executing a </a:t>
            </a:r>
            <a:r>
              <a:rPr lang="en-US" altLang="zh-CN" b="1" i="1" dirty="0" smtClean="0">
                <a:solidFill>
                  <a:srgbClr val="FF0000"/>
                </a:solidFill>
              </a:rPr>
              <a:t>spawn</a:t>
            </a:r>
            <a:r>
              <a:rPr lang="en-US" altLang="zh-CN" dirty="0" smtClean="0"/>
              <a:t> statement </a:t>
            </a:r>
          </a:p>
          <a:p>
            <a:pPr lvl="1"/>
            <a:r>
              <a:rPr lang="en-US" altLang="zh-CN" dirty="0" smtClean="0"/>
              <a:t>a </a:t>
            </a:r>
            <a:r>
              <a:rPr lang="en-US" altLang="zh-CN" i="1" dirty="0" smtClean="0"/>
              <a:t>task</a:t>
            </a:r>
            <a:r>
              <a:rPr lang="en-US" altLang="zh-CN" dirty="0" smtClean="0"/>
              <a:t>,  a function call (a </a:t>
            </a:r>
            <a:r>
              <a:rPr lang="en-US" altLang="zh-CN" i="1" dirty="0" smtClean="0"/>
              <a:t>fake</a:t>
            </a:r>
            <a:r>
              <a:rPr lang="en-US" altLang="zh-CN" dirty="0" smtClean="0"/>
              <a:t> task), a </a:t>
            </a:r>
            <a:r>
              <a:rPr lang="en-US" altLang="zh-CN" i="1" dirty="0" smtClean="0"/>
              <a:t>special</a:t>
            </a:r>
            <a:r>
              <a:rPr lang="en-US" altLang="zh-CN" dirty="0" smtClean="0"/>
              <a:t> task</a:t>
            </a:r>
          </a:p>
          <a:p>
            <a:pPr lvl="1"/>
            <a:r>
              <a:rPr lang="en-US" altLang="zh-CN" dirty="0" smtClean="0">
                <a:solidFill>
                  <a:srgbClr val="0000FF"/>
                </a:solidFill>
              </a:rPr>
              <a:t>the </a:t>
            </a:r>
            <a:r>
              <a:rPr lang="en-US" altLang="zh-CN" b="1" i="1" dirty="0" smtClean="0">
                <a:solidFill>
                  <a:srgbClr val="0000FF"/>
                </a:solidFill>
              </a:rPr>
              <a:t>task</a:t>
            </a:r>
            <a:endParaRPr lang="en-US" altLang="zh-CN" b="1" dirty="0" smtClean="0">
              <a:solidFill>
                <a:srgbClr val="0000FF"/>
              </a:solidFill>
            </a:endParaRPr>
          </a:p>
          <a:p>
            <a:pPr lvl="1"/>
            <a:r>
              <a:rPr lang="en-US" altLang="zh-CN" dirty="0" smtClean="0">
                <a:solidFill>
                  <a:srgbClr val="0000FF"/>
                </a:solidFill>
              </a:rPr>
              <a:t>the </a:t>
            </a:r>
            <a:r>
              <a:rPr lang="en-US" altLang="zh-CN" b="1" i="1" dirty="0" smtClean="0">
                <a:solidFill>
                  <a:srgbClr val="0000FF"/>
                </a:solidFill>
              </a:rPr>
              <a:t>fake task</a:t>
            </a:r>
          </a:p>
          <a:p>
            <a:pPr lvl="1"/>
            <a:r>
              <a:rPr lang="en-US" altLang="zh-CN" dirty="0" smtClean="0">
                <a:solidFill>
                  <a:srgbClr val="0000FF"/>
                </a:solidFill>
              </a:rPr>
              <a:t>the </a:t>
            </a:r>
            <a:r>
              <a:rPr lang="en-US" altLang="zh-CN" b="1" i="1" dirty="0" smtClean="0">
                <a:solidFill>
                  <a:srgbClr val="0000FF"/>
                </a:solidFill>
              </a:rPr>
              <a:t>special task</a:t>
            </a:r>
          </a:p>
          <a:p>
            <a:pPr lvl="1"/>
            <a:endParaRPr lang="en-US" altLang="zh-CN" dirty="0" smtClean="0"/>
          </a:p>
          <a:p>
            <a:r>
              <a:rPr lang="en-US" altLang="zh-CN" dirty="0" smtClean="0"/>
              <a:t>Adaptively switching between </a:t>
            </a:r>
            <a:r>
              <a:rPr lang="en-US" altLang="zh-CN" i="1" dirty="0" smtClean="0"/>
              <a:t>tasks</a:t>
            </a:r>
            <a:r>
              <a:rPr lang="en-US" altLang="zh-CN" dirty="0" smtClean="0"/>
              <a:t> and </a:t>
            </a:r>
            <a:r>
              <a:rPr lang="en-US" altLang="zh-CN" i="1" dirty="0" smtClean="0"/>
              <a:t>fake</a:t>
            </a:r>
            <a:r>
              <a:rPr lang="en-US" altLang="zh-CN" dirty="0" smtClean="0"/>
              <a:t> </a:t>
            </a:r>
            <a:r>
              <a:rPr lang="en-US" altLang="zh-CN" i="1" dirty="0" smtClean="0"/>
              <a:t>tasks</a:t>
            </a:r>
            <a:r>
              <a:rPr lang="en-US" altLang="zh-CN" dirty="0" smtClean="0"/>
              <a:t> to get a better performance</a:t>
            </a:r>
          </a:p>
          <a:p>
            <a:pPr lvl="1"/>
            <a:r>
              <a:rPr lang="en-US" altLang="zh-CN" b="1" dirty="0" smtClean="0">
                <a:solidFill>
                  <a:srgbClr val="0000FF"/>
                </a:solidFill>
              </a:rPr>
              <a:t>Cut-off</a:t>
            </a:r>
            <a:endParaRPr lang="en-US" altLang="zh-CN" b="1" i="1" dirty="0" smtClean="0">
              <a:solidFill>
                <a:srgbClr val="0000FF"/>
              </a:solidFill>
            </a:endParaRPr>
          </a:p>
          <a:p>
            <a:pPr lvl="1"/>
            <a:r>
              <a:rPr lang="en-US" altLang="zh-CN" b="1" dirty="0" smtClean="0">
                <a:solidFill>
                  <a:srgbClr val="0000FF"/>
                </a:solidFill>
              </a:rPr>
              <a:t>A </a:t>
            </a:r>
            <a:r>
              <a:rPr lang="en-US" altLang="zh-CN" b="1" i="1" dirty="0" smtClean="0">
                <a:solidFill>
                  <a:srgbClr val="0000FF"/>
                </a:solidFill>
              </a:rPr>
              <a:t>special task</a:t>
            </a:r>
            <a:endParaRPr lang="zh-CN" altLang="en-US" b="1" i="1" dirty="0" smtClean="0">
              <a:solidFill>
                <a:srgbClr val="0000FF"/>
              </a:solidFill>
            </a:endParaRPr>
          </a:p>
        </p:txBody>
      </p:sp>
      <p:sp>
        <p:nvSpPr>
          <p:cNvPr id="15364" name="灯片编号占位符 3"/>
          <p:cNvSpPr>
            <a:spLocks noGrp="1"/>
          </p:cNvSpPr>
          <p:nvPr>
            <p:ph type="sldNum" sz="quarter" idx="12"/>
          </p:nvPr>
        </p:nvSpPr>
        <p:spPr>
          <a:noFill/>
        </p:spPr>
        <p:txBody>
          <a:bodyPr/>
          <a:lstStyle/>
          <a:p>
            <a:fld id="{AEA86726-D935-4D02-A7A7-3CBB71BA7647}" type="slidenum">
              <a:rPr lang="en-US" altLang="zh-CN" smtClean="0"/>
              <a:pPr/>
              <a:t>9</a:t>
            </a:fld>
            <a:endParaRPr lang="en-US" altLang="zh-CN" smtClean="0"/>
          </a:p>
        </p:txBody>
      </p:sp>
      <p:sp>
        <p:nvSpPr>
          <p:cNvPr id="5" name="TextBox 4"/>
          <p:cNvSpPr txBox="1"/>
          <p:nvPr/>
        </p:nvSpPr>
        <p:spPr>
          <a:xfrm>
            <a:off x="4114800" y="2286000"/>
            <a:ext cx="4114800" cy="461665"/>
          </a:xfrm>
          <a:prstGeom prst="rect">
            <a:avLst/>
          </a:prstGeom>
          <a:noFill/>
        </p:spPr>
        <p:txBody>
          <a:bodyPr wrap="square" rtlCol="0">
            <a:spAutoFit/>
          </a:bodyPr>
          <a:lstStyle/>
          <a:p>
            <a:r>
              <a:rPr lang="en-US" altLang="zh-CN" sz="2400" b="1" dirty="0" smtClean="0">
                <a:solidFill>
                  <a:srgbClr val="C00000"/>
                </a:solidFill>
              </a:rPr>
              <a:t>Keeping idle threads busy</a:t>
            </a:r>
            <a:endParaRPr lang="zh-CN" altLang="en-US" sz="2400" b="1" dirty="0" smtClean="0">
              <a:solidFill>
                <a:srgbClr val="C00000"/>
              </a:solidFill>
            </a:endParaRPr>
          </a:p>
        </p:txBody>
      </p:sp>
      <p:sp>
        <p:nvSpPr>
          <p:cNvPr id="6" name="TextBox 5"/>
          <p:cNvSpPr txBox="1"/>
          <p:nvPr/>
        </p:nvSpPr>
        <p:spPr>
          <a:xfrm>
            <a:off x="4038600" y="2743200"/>
            <a:ext cx="4114800" cy="461665"/>
          </a:xfrm>
          <a:prstGeom prst="rect">
            <a:avLst/>
          </a:prstGeom>
          <a:noFill/>
        </p:spPr>
        <p:txBody>
          <a:bodyPr wrap="square" rtlCol="0">
            <a:spAutoFit/>
          </a:bodyPr>
          <a:lstStyle/>
          <a:p>
            <a:r>
              <a:rPr lang="en-US" altLang="zh-CN" sz="2400" b="1" dirty="0" smtClean="0">
                <a:solidFill>
                  <a:srgbClr val="C00000"/>
                </a:solidFill>
              </a:rPr>
              <a:t> Improving performance</a:t>
            </a:r>
            <a:endParaRPr lang="zh-CN" altLang="en-US" sz="2400" b="1" dirty="0" smtClean="0">
              <a:solidFill>
                <a:srgbClr val="C00000"/>
              </a:solidFill>
            </a:endParaRPr>
          </a:p>
        </p:txBody>
      </p:sp>
      <p:sp>
        <p:nvSpPr>
          <p:cNvPr id="7" name="TextBox 6"/>
          <p:cNvSpPr txBox="1"/>
          <p:nvPr/>
        </p:nvSpPr>
        <p:spPr>
          <a:xfrm>
            <a:off x="4114800" y="3200400"/>
            <a:ext cx="3276600" cy="461665"/>
          </a:xfrm>
          <a:prstGeom prst="rect">
            <a:avLst/>
          </a:prstGeom>
          <a:noFill/>
        </p:spPr>
        <p:txBody>
          <a:bodyPr wrap="square" rtlCol="0">
            <a:spAutoFit/>
          </a:bodyPr>
          <a:lstStyle/>
          <a:p>
            <a:r>
              <a:rPr lang="en-US" altLang="zh-CN" sz="2400" b="1" dirty="0" smtClean="0">
                <a:solidFill>
                  <a:srgbClr val="C00000"/>
                </a:solidFill>
              </a:rPr>
              <a:t>Good load balancing</a:t>
            </a:r>
            <a:endParaRPr lang="zh-CN" altLang="en-US" sz="2400" b="1" dirty="0" smtClean="0">
              <a:solidFill>
                <a:srgbClr val="C00000"/>
              </a:solidFill>
            </a:endParaRPr>
          </a:p>
        </p:txBody>
      </p:sp>
      <p:sp>
        <p:nvSpPr>
          <p:cNvPr id="8" name="TextBox 7"/>
          <p:cNvSpPr txBox="1"/>
          <p:nvPr/>
        </p:nvSpPr>
        <p:spPr>
          <a:xfrm>
            <a:off x="4191000" y="5105400"/>
            <a:ext cx="4114800" cy="492443"/>
          </a:xfrm>
          <a:prstGeom prst="rect">
            <a:avLst/>
          </a:prstGeom>
          <a:noFill/>
        </p:spPr>
        <p:txBody>
          <a:bodyPr wrap="square" rtlCol="0">
            <a:spAutoFit/>
          </a:bodyPr>
          <a:lstStyle/>
          <a:p>
            <a:r>
              <a:rPr lang="en-US" altLang="zh-CN" sz="2600" b="1" dirty="0" smtClean="0">
                <a:solidFill>
                  <a:srgbClr val="C00000"/>
                </a:solidFill>
                <a:latin typeface="+mn-lt"/>
              </a:rPr>
              <a:t>a </a:t>
            </a:r>
            <a:r>
              <a:rPr lang="en-US" altLang="zh-CN" sz="2600" b="1" i="1" dirty="0" smtClean="0">
                <a:solidFill>
                  <a:srgbClr val="C00000"/>
                </a:solidFill>
                <a:latin typeface="+mn-lt"/>
              </a:rPr>
              <a:t>task </a:t>
            </a:r>
            <a:r>
              <a:rPr lang="en-US" altLang="zh-CN" sz="2600" b="1" dirty="0" smtClean="0">
                <a:solidFill>
                  <a:srgbClr val="C00000"/>
                </a:solidFill>
                <a:latin typeface="+mn-lt"/>
              </a:rPr>
              <a:t> </a:t>
            </a:r>
            <a:r>
              <a:rPr lang="en-US" altLang="zh-CN" sz="2600" b="1" dirty="0" smtClean="0">
                <a:solidFill>
                  <a:srgbClr val="C00000"/>
                </a:solidFill>
                <a:latin typeface="+mn-lt"/>
                <a:sym typeface="Wingdings" pitchFamily="2" charset="2"/>
              </a:rPr>
              <a:t></a:t>
            </a:r>
            <a:r>
              <a:rPr lang="en-US" altLang="zh-CN" sz="2600" b="1" dirty="0" smtClean="0">
                <a:solidFill>
                  <a:srgbClr val="C00000"/>
                </a:solidFill>
                <a:latin typeface="+mn-lt"/>
              </a:rPr>
              <a:t>  a </a:t>
            </a:r>
            <a:r>
              <a:rPr lang="en-US" altLang="zh-CN" sz="2600" b="1" i="1" dirty="0" smtClean="0">
                <a:solidFill>
                  <a:srgbClr val="C00000"/>
                </a:solidFill>
                <a:latin typeface="+mn-lt"/>
              </a:rPr>
              <a:t>fake task</a:t>
            </a:r>
            <a:endParaRPr lang="zh-CN" altLang="en-US" sz="2600" b="1" i="1" dirty="0" smtClean="0">
              <a:solidFill>
                <a:srgbClr val="C00000"/>
              </a:solidFill>
              <a:latin typeface="+mn-lt"/>
            </a:endParaRPr>
          </a:p>
        </p:txBody>
      </p:sp>
      <p:sp>
        <p:nvSpPr>
          <p:cNvPr id="9" name="TextBox 8"/>
          <p:cNvSpPr txBox="1"/>
          <p:nvPr/>
        </p:nvSpPr>
        <p:spPr>
          <a:xfrm>
            <a:off x="4191000" y="5648980"/>
            <a:ext cx="4038600" cy="492443"/>
          </a:xfrm>
          <a:prstGeom prst="rect">
            <a:avLst/>
          </a:prstGeom>
          <a:noFill/>
        </p:spPr>
        <p:txBody>
          <a:bodyPr wrap="square" rtlCol="0">
            <a:spAutoFit/>
          </a:bodyPr>
          <a:lstStyle/>
          <a:p>
            <a:r>
              <a:rPr lang="en-US" altLang="zh-CN" sz="2600" b="1" dirty="0" smtClean="0">
                <a:solidFill>
                  <a:srgbClr val="C00000"/>
                </a:solidFill>
                <a:latin typeface="+mn-lt"/>
              </a:rPr>
              <a:t>a</a:t>
            </a:r>
            <a:r>
              <a:rPr lang="en-US" altLang="zh-CN" sz="2600" b="1" i="1" dirty="0" smtClean="0">
                <a:solidFill>
                  <a:srgbClr val="C00000"/>
                </a:solidFill>
                <a:latin typeface="+mn-lt"/>
              </a:rPr>
              <a:t> fake task  </a:t>
            </a:r>
            <a:r>
              <a:rPr lang="en-US" altLang="zh-CN" sz="2600" b="1" dirty="0" smtClean="0">
                <a:solidFill>
                  <a:srgbClr val="C00000"/>
                </a:solidFill>
                <a:latin typeface="+mn-lt"/>
                <a:sym typeface="Wingdings" pitchFamily="2" charset="2"/>
              </a:rPr>
              <a:t></a:t>
            </a:r>
            <a:r>
              <a:rPr lang="en-US" altLang="zh-CN" sz="2600" b="1" i="1" dirty="0" smtClean="0">
                <a:solidFill>
                  <a:srgbClr val="C00000"/>
                </a:solidFill>
                <a:latin typeface="+mn-lt"/>
              </a:rPr>
              <a:t>  </a:t>
            </a:r>
            <a:r>
              <a:rPr lang="en-US" altLang="zh-CN" sz="2600" b="1" dirty="0" smtClean="0">
                <a:solidFill>
                  <a:srgbClr val="C00000"/>
                </a:solidFill>
                <a:latin typeface="+mn-lt"/>
              </a:rPr>
              <a:t>a</a:t>
            </a:r>
            <a:r>
              <a:rPr lang="en-US" altLang="zh-CN" sz="2600" b="1" i="1" dirty="0" smtClean="0">
                <a:solidFill>
                  <a:srgbClr val="C00000"/>
                </a:solidFill>
                <a:latin typeface="+mn-lt"/>
              </a:rPr>
              <a:t> task</a:t>
            </a:r>
            <a:endParaRPr lang="zh-CN" altLang="en-US" sz="2600" b="1" i="1" dirty="0" smtClean="0">
              <a:solidFill>
                <a:srgbClr val="C00000"/>
              </a:solidFill>
              <a:latin typeface="+mn-lt"/>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26" name="Object 15"/>
          <p:cNvGraphicFramePr>
            <a:graphicFrameLocks noChangeAspect="1"/>
          </p:cNvGraphicFramePr>
          <p:nvPr/>
        </p:nvGraphicFramePr>
        <p:xfrm>
          <a:off x="4648200" y="3956050"/>
          <a:ext cx="4044950" cy="2749550"/>
        </p:xfrm>
        <a:graphic>
          <a:graphicData uri="http://schemas.openxmlformats.org/presentationml/2006/ole">
            <p:oleObj spid="_x0000_s1026" name="Visio" r:id="rId4" imgW="2695614" imgH="1831499" progId="Visio.Drawing.11">
              <p:link updateAutomatic="1"/>
            </p:oleObj>
          </a:graphicData>
        </a:graphic>
      </p:graphicFrame>
      <p:graphicFrame>
        <p:nvGraphicFramePr>
          <p:cNvPr id="1027" name="Object 13"/>
          <p:cNvGraphicFramePr>
            <a:graphicFrameLocks noChangeAspect="1"/>
          </p:cNvGraphicFramePr>
          <p:nvPr/>
        </p:nvGraphicFramePr>
        <p:xfrm>
          <a:off x="4641850" y="1212850"/>
          <a:ext cx="4044950" cy="2749550"/>
        </p:xfrm>
        <a:graphic>
          <a:graphicData uri="http://schemas.openxmlformats.org/presentationml/2006/ole">
            <p:oleObj spid="_x0000_s1027" name="Visio" r:id="rId5" imgW="2695614" imgH="1831499" progId="Visio.Drawing.11">
              <p:link updateAutomatic="1"/>
            </p:oleObj>
          </a:graphicData>
        </a:graphic>
      </p:graphicFrame>
      <p:graphicFrame>
        <p:nvGraphicFramePr>
          <p:cNvPr id="1028" name="Object 12"/>
          <p:cNvGraphicFramePr>
            <a:graphicFrameLocks noChangeAspect="1"/>
          </p:cNvGraphicFramePr>
          <p:nvPr/>
        </p:nvGraphicFramePr>
        <p:xfrm>
          <a:off x="381000" y="3657600"/>
          <a:ext cx="4044950" cy="2965450"/>
        </p:xfrm>
        <a:graphic>
          <a:graphicData uri="http://schemas.openxmlformats.org/presentationml/2006/ole">
            <p:oleObj spid="_x0000_s1028" name="Visio" r:id="rId6" imgW="2695614" imgH="1975644" progId="Visio.Drawing.11">
              <p:link updateAutomatic="1"/>
            </p:oleObj>
          </a:graphicData>
        </a:graphic>
      </p:graphicFrame>
      <p:sp>
        <p:nvSpPr>
          <p:cNvPr id="1029" name="标题 1"/>
          <p:cNvSpPr>
            <a:spLocks noGrp="1"/>
          </p:cNvSpPr>
          <p:nvPr>
            <p:ph type="title"/>
          </p:nvPr>
        </p:nvSpPr>
        <p:spPr/>
        <p:txBody>
          <a:bodyPr/>
          <a:lstStyle/>
          <a:p>
            <a:r>
              <a:rPr lang="en-US" altLang="zh-CN" sz="3600" dirty="0" smtClean="0"/>
              <a:t>Which </a:t>
            </a:r>
            <a:r>
              <a:rPr lang="en-US" altLang="zh-CN" sz="3600" dirty="0" err="1" smtClean="0"/>
              <a:t>Cilk</a:t>
            </a:r>
            <a:r>
              <a:rPr lang="en-US" altLang="zh-CN" sz="3600" dirty="0" smtClean="0"/>
              <a:t> programs are correct?</a:t>
            </a:r>
            <a:endParaRPr lang="zh-CN" altLang="en-US" sz="3600" dirty="0" smtClean="0"/>
          </a:p>
        </p:txBody>
      </p:sp>
      <p:grpSp>
        <p:nvGrpSpPr>
          <p:cNvPr id="2" name="组合 10"/>
          <p:cNvGrpSpPr/>
          <p:nvPr/>
        </p:nvGrpSpPr>
        <p:grpSpPr>
          <a:xfrm>
            <a:off x="3048000" y="5486400"/>
            <a:ext cx="685799" cy="609600"/>
            <a:chOff x="1905001" y="3810000"/>
            <a:chExt cx="685799" cy="609600"/>
          </a:xfrm>
          <a:effectLst>
            <a:outerShdw blurRad="50800" dist="38100" dir="2700000" algn="tl" rotWithShape="0">
              <a:prstClr val="black">
                <a:alpha val="40000"/>
              </a:prstClr>
            </a:outerShdw>
          </a:effectLst>
        </p:grpSpPr>
        <p:cxnSp>
          <p:nvCxnSpPr>
            <p:cNvPr id="7" name="直接连接符 6"/>
            <p:cNvCxnSpPr/>
            <p:nvPr/>
          </p:nvCxnSpPr>
          <p:spPr>
            <a:xfrm>
              <a:off x="1981200" y="3810000"/>
              <a:ext cx="609600" cy="533400"/>
            </a:xfrm>
            <a:prstGeom prst="line">
              <a:avLst/>
            </a:prstGeom>
            <a:ln w="76200">
              <a:solidFill>
                <a:srgbClr val="CB071E"/>
              </a:solidFill>
            </a:ln>
          </p:spPr>
          <p:style>
            <a:lnRef idx="3">
              <a:schemeClr val="dk1"/>
            </a:lnRef>
            <a:fillRef idx="0">
              <a:schemeClr val="dk1"/>
            </a:fillRef>
            <a:effectRef idx="2">
              <a:schemeClr val="dk1"/>
            </a:effectRef>
            <a:fontRef idx="minor">
              <a:schemeClr val="tx1"/>
            </a:fontRef>
          </p:style>
        </p:cxnSp>
        <p:cxnSp>
          <p:nvCxnSpPr>
            <p:cNvPr id="9" name="直接连接符 8"/>
            <p:cNvCxnSpPr/>
            <p:nvPr/>
          </p:nvCxnSpPr>
          <p:spPr>
            <a:xfrm rot="10800000" flipV="1">
              <a:off x="1905001" y="3886200"/>
              <a:ext cx="609600" cy="533400"/>
            </a:xfrm>
            <a:prstGeom prst="line">
              <a:avLst/>
            </a:prstGeom>
            <a:ln w="76200">
              <a:solidFill>
                <a:srgbClr val="CB071E"/>
              </a:solidFill>
            </a:ln>
          </p:spPr>
          <p:style>
            <a:lnRef idx="3">
              <a:schemeClr val="dk1"/>
            </a:lnRef>
            <a:fillRef idx="0">
              <a:schemeClr val="dk1"/>
            </a:fillRef>
            <a:effectRef idx="2">
              <a:schemeClr val="dk1"/>
            </a:effectRef>
            <a:fontRef idx="minor">
              <a:schemeClr val="tx1"/>
            </a:fontRef>
          </p:style>
        </p:cxnSp>
      </p:grpSp>
      <p:grpSp>
        <p:nvGrpSpPr>
          <p:cNvPr id="3" name="组合 17"/>
          <p:cNvGrpSpPr/>
          <p:nvPr/>
        </p:nvGrpSpPr>
        <p:grpSpPr>
          <a:xfrm>
            <a:off x="7315200" y="2971800"/>
            <a:ext cx="762000" cy="609600"/>
            <a:chOff x="7239000" y="2819400"/>
            <a:chExt cx="762000" cy="609600"/>
          </a:xfrm>
          <a:effectLst>
            <a:outerShdw blurRad="50800" dist="38100" dir="2700000" algn="tl" rotWithShape="0">
              <a:prstClr val="black">
                <a:alpha val="40000"/>
              </a:prstClr>
            </a:outerShdw>
          </a:effectLst>
        </p:grpSpPr>
        <p:cxnSp>
          <p:nvCxnSpPr>
            <p:cNvPr id="13" name="直接连接符 12"/>
            <p:cNvCxnSpPr/>
            <p:nvPr/>
          </p:nvCxnSpPr>
          <p:spPr>
            <a:xfrm>
              <a:off x="7239000" y="3200400"/>
              <a:ext cx="304800" cy="228600"/>
            </a:xfrm>
            <a:prstGeom prst="line">
              <a:avLst/>
            </a:prstGeom>
            <a:ln w="57150">
              <a:solidFill>
                <a:srgbClr val="CB071E"/>
              </a:solidFill>
            </a:ln>
          </p:spPr>
          <p:style>
            <a:lnRef idx="3">
              <a:schemeClr val="dk1"/>
            </a:lnRef>
            <a:fillRef idx="0">
              <a:schemeClr val="dk1"/>
            </a:fillRef>
            <a:effectRef idx="2">
              <a:schemeClr val="dk1"/>
            </a:effectRef>
            <a:fontRef idx="minor">
              <a:schemeClr val="tx1"/>
            </a:fontRef>
          </p:style>
        </p:cxnSp>
        <p:cxnSp>
          <p:nvCxnSpPr>
            <p:cNvPr id="15" name="直接连接符 14"/>
            <p:cNvCxnSpPr/>
            <p:nvPr/>
          </p:nvCxnSpPr>
          <p:spPr>
            <a:xfrm rot="5400000" flipH="1" flipV="1">
              <a:off x="7467600" y="2895600"/>
              <a:ext cx="609600" cy="457200"/>
            </a:xfrm>
            <a:prstGeom prst="line">
              <a:avLst/>
            </a:prstGeom>
            <a:ln w="57150">
              <a:solidFill>
                <a:srgbClr val="CB071E"/>
              </a:solidFill>
            </a:ln>
          </p:spPr>
          <p:style>
            <a:lnRef idx="3">
              <a:schemeClr val="dk1"/>
            </a:lnRef>
            <a:fillRef idx="0">
              <a:schemeClr val="dk1"/>
            </a:fillRef>
            <a:effectRef idx="2">
              <a:schemeClr val="dk1"/>
            </a:effectRef>
            <a:fontRef idx="minor">
              <a:schemeClr val="tx1"/>
            </a:fontRef>
          </p:style>
        </p:cxnSp>
      </p:grpSp>
      <p:grpSp>
        <p:nvGrpSpPr>
          <p:cNvPr id="4" name="组合 18"/>
          <p:cNvGrpSpPr/>
          <p:nvPr/>
        </p:nvGrpSpPr>
        <p:grpSpPr>
          <a:xfrm>
            <a:off x="7239000" y="5867400"/>
            <a:ext cx="762000" cy="609600"/>
            <a:chOff x="7239000" y="2819400"/>
            <a:chExt cx="762000" cy="609600"/>
          </a:xfrm>
          <a:effectLst>
            <a:outerShdw blurRad="50800" dist="38100" dir="2700000" algn="tl" rotWithShape="0">
              <a:prstClr val="black">
                <a:alpha val="40000"/>
              </a:prstClr>
            </a:outerShdw>
          </a:effectLst>
        </p:grpSpPr>
        <p:cxnSp>
          <p:nvCxnSpPr>
            <p:cNvPr id="20" name="直接连接符 19"/>
            <p:cNvCxnSpPr/>
            <p:nvPr/>
          </p:nvCxnSpPr>
          <p:spPr>
            <a:xfrm>
              <a:off x="7239000" y="3200400"/>
              <a:ext cx="304800" cy="228600"/>
            </a:xfrm>
            <a:prstGeom prst="line">
              <a:avLst/>
            </a:prstGeom>
            <a:ln w="57150">
              <a:solidFill>
                <a:srgbClr val="CB071E"/>
              </a:solidFill>
            </a:ln>
          </p:spPr>
          <p:style>
            <a:lnRef idx="3">
              <a:schemeClr val="dk1"/>
            </a:lnRef>
            <a:fillRef idx="0">
              <a:schemeClr val="dk1"/>
            </a:fillRef>
            <a:effectRef idx="2">
              <a:schemeClr val="dk1"/>
            </a:effectRef>
            <a:fontRef idx="minor">
              <a:schemeClr val="tx1"/>
            </a:fontRef>
          </p:style>
        </p:cxnSp>
        <p:cxnSp>
          <p:nvCxnSpPr>
            <p:cNvPr id="21" name="直接连接符 20"/>
            <p:cNvCxnSpPr/>
            <p:nvPr/>
          </p:nvCxnSpPr>
          <p:spPr>
            <a:xfrm rot="5400000" flipH="1" flipV="1">
              <a:off x="7467600" y="2895600"/>
              <a:ext cx="609600" cy="457200"/>
            </a:xfrm>
            <a:prstGeom prst="line">
              <a:avLst/>
            </a:prstGeom>
            <a:ln w="57150">
              <a:solidFill>
                <a:srgbClr val="CB071E"/>
              </a:solidFill>
            </a:ln>
          </p:spPr>
          <p:style>
            <a:lnRef idx="3">
              <a:schemeClr val="dk1"/>
            </a:lnRef>
            <a:fillRef idx="0">
              <a:schemeClr val="dk1"/>
            </a:fillRef>
            <a:effectRef idx="2">
              <a:schemeClr val="dk1"/>
            </a:effectRef>
            <a:fontRef idx="minor">
              <a:schemeClr val="tx1"/>
            </a:fontRef>
          </p:style>
        </p:cxnSp>
      </p:grpSp>
      <p:sp>
        <p:nvSpPr>
          <p:cNvPr id="1033" name="灯片编号占位符 15"/>
          <p:cNvSpPr>
            <a:spLocks noGrp="1"/>
          </p:cNvSpPr>
          <p:nvPr>
            <p:ph type="sldNum" sz="quarter" idx="12"/>
          </p:nvPr>
        </p:nvSpPr>
        <p:spPr>
          <a:noFill/>
        </p:spPr>
        <p:txBody>
          <a:bodyPr/>
          <a:lstStyle/>
          <a:p>
            <a:fld id="{9C9A31A7-27AD-4927-8ABE-F6ABB853A0FF}" type="slidenum">
              <a:rPr lang="en-US" altLang="zh-CN" smtClean="0"/>
              <a:pPr/>
              <a:t>10</a:t>
            </a:fld>
            <a:endParaRPr lang="en-US" altLang="zh-CN" smtClean="0"/>
          </a:p>
        </p:txBody>
      </p:sp>
      <p:pic>
        <p:nvPicPr>
          <p:cNvPr id="1034" name="Picture 10" descr="Nqueens"/>
          <p:cNvPicPr>
            <a:picLocks noChangeAspect="1" noChangeArrowheads="1"/>
          </p:cNvPicPr>
          <p:nvPr/>
        </p:nvPicPr>
        <p:blipFill>
          <a:blip r:embed="rId7" cstate="print"/>
          <a:srcRect/>
          <a:stretch>
            <a:fillRect/>
          </a:stretch>
        </p:blipFill>
        <p:spPr bwMode="auto">
          <a:xfrm>
            <a:off x="1981200" y="1327150"/>
            <a:ext cx="2133600" cy="2178050"/>
          </a:xfrm>
          <a:prstGeom prst="rect">
            <a:avLst/>
          </a:prstGeom>
          <a:noFill/>
          <a:ln w="9525">
            <a:noFill/>
            <a:miter lim="800000"/>
            <a:headEnd/>
            <a:tailEnd/>
          </a:ln>
        </p:spPr>
      </p:pic>
      <p:sp>
        <p:nvSpPr>
          <p:cNvPr id="1035" name="TextBox 16"/>
          <p:cNvSpPr txBox="1">
            <a:spLocks noChangeArrowheads="1"/>
          </p:cNvSpPr>
          <p:nvPr/>
        </p:nvSpPr>
        <p:spPr bwMode="auto">
          <a:xfrm>
            <a:off x="304800" y="1371600"/>
            <a:ext cx="1600200" cy="954088"/>
          </a:xfrm>
          <a:prstGeom prst="rect">
            <a:avLst/>
          </a:prstGeom>
          <a:noFill/>
          <a:ln w="9525">
            <a:noFill/>
            <a:miter lim="800000"/>
            <a:headEnd/>
            <a:tailEnd/>
          </a:ln>
        </p:spPr>
        <p:txBody>
          <a:bodyPr>
            <a:spAutoFit/>
          </a:bodyPr>
          <a:lstStyle/>
          <a:p>
            <a:r>
              <a:rPr lang="en-US" altLang="zh-CN" sz="2800"/>
              <a:t>N-queen problem</a:t>
            </a:r>
            <a:endParaRPr lang="zh-CN" altLang="en-US" sz="2800"/>
          </a:p>
        </p:txBody>
      </p:sp>
      <p:sp>
        <p:nvSpPr>
          <p:cNvPr id="22" name="椭圆 21"/>
          <p:cNvSpPr/>
          <p:nvPr/>
        </p:nvSpPr>
        <p:spPr>
          <a:xfrm>
            <a:off x="1828800" y="4191000"/>
            <a:ext cx="838200" cy="381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3" name="椭圆 22"/>
          <p:cNvSpPr/>
          <p:nvPr/>
        </p:nvSpPr>
        <p:spPr>
          <a:xfrm>
            <a:off x="457200" y="4953000"/>
            <a:ext cx="1219200" cy="4572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4" name="椭圆 23"/>
          <p:cNvSpPr/>
          <p:nvPr/>
        </p:nvSpPr>
        <p:spPr>
          <a:xfrm>
            <a:off x="457200" y="4191000"/>
            <a:ext cx="685800" cy="3048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5" name="椭圆 24"/>
          <p:cNvSpPr/>
          <p:nvPr/>
        </p:nvSpPr>
        <p:spPr>
          <a:xfrm>
            <a:off x="6096000" y="1752600"/>
            <a:ext cx="838200" cy="381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7" name="椭圆 26"/>
          <p:cNvSpPr/>
          <p:nvPr/>
        </p:nvSpPr>
        <p:spPr>
          <a:xfrm>
            <a:off x="7162800" y="1219200"/>
            <a:ext cx="838200" cy="381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8" name="椭圆 27"/>
          <p:cNvSpPr/>
          <p:nvPr/>
        </p:nvSpPr>
        <p:spPr>
          <a:xfrm>
            <a:off x="4572000" y="3048000"/>
            <a:ext cx="838200" cy="381000"/>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
        <p:nvSpPr>
          <p:cNvPr id="29" name="椭圆 28"/>
          <p:cNvSpPr/>
          <p:nvPr/>
        </p:nvSpPr>
        <p:spPr>
          <a:xfrm>
            <a:off x="5486400" y="4495800"/>
            <a:ext cx="1295400" cy="457200"/>
          </a:xfrm>
          <a:prstGeom prst="ellipse">
            <a:avLst/>
          </a:prstGeom>
          <a:noFill/>
          <a:ln>
            <a:solidFill>
              <a:schemeClr val="tx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checkerboard(across)">
                                      <p:cBhvr>
                                        <p:cTn id="7" dur="500"/>
                                        <p:tgtEl>
                                          <p:spTgt spid="24"/>
                                        </p:tgtEl>
                                      </p:cBhvr>
                                    </p:animEffect>
                                  </p:childTnLst>
                                </p:cTn>
                              </p:par>
                              <p:par>
                                <p:cTn id="8" presetID="5" presetClass="entr" presetSubtype="10" fill="hold"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checkerboard(across)">
                                      <p:cBhvr>
                                        <p:cTn id="10" dur="500"/>
                                        <p:tgtEl>
                                          <p:spTgt spid="23"/>
                                        </p:tgtEl>
                                      </p:cBhvr>
                                    </p:animEffect>
                                  </p:childTnLst>
                                </p:cTn>
                              </p:par>
                              <p:par>
                                <p:cTn id="11" presetID="5" presetClass="entr" presetSubtype="10" fill="hold"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checkerboard(across)">
                                      <p:cBhvr>
                                        <p:cTn id="13" dur="500"/>
                                        <p:tgtEl>
                                          <p:spTgt spid="22"/>
                                        </p:tgtEl>
                                      </p:cBhvr>
                                    </p:animEffect>
                                  </p:childTnLst>
                                </p:cTn>
                              </p:par>
                            </p:childTnLst>
                          </p:cTn>
                        </p:par>
                      </p:childTnLst>
                    </p:cTn>
                  </p:par>
                  <p:par>
                    <p:cTn id="14" fill="hold">
                      <p:stCondLst>
                        <p:cond delay="indefinite"/>
                      </p:stCondLst>
                      <p:childTnLst>
                        <p:par>
                          <p:cTn id="15" fill="hold">
                            <p:stCondLst>
                              <p:cond delay="0"/>
                            </p:stCondLst>
                            <p:childTnLst>
                              <p:par>
                                <p:cTn id="16" presetID="5" presetClass="entr" presetSubtype="10" fill="hold" nodeType="clickEffect">
                                  <p:stCondLst>
                                    <p:cond delay="0"/>
                                  </p:stCondLst>
                                  <p:childTnLst>
                                    <p:set>
                                      <p:cBhvr>
                                        <p:cTn id="17" dur="1" fill="hold">
                                          <p:stCondLst>
                                            <p:cond delay="0"/>
                                          </p:stCondLst>
                                        </p:cTn>
                                        <p:tgtEl>
                                          <p:spTgt spid="27"/>
                                        </p:tgtEl>
                                        <p:attrNameLst>
                                          <p:attrName>style.visibility</p:attrName>
                                        </p:attrNameLst>
                                      </p:cBhvr>
                                      <p:to>
                                        <p:strVal val="visible"/>
                                      </p:to>
                                    </p:set>
                                    <p:animEffect transition="in" filter="checkerboard(across)">
                                      <p:cBhvr>
                                        <p:cTn id="18" dur="500"/>
                                        <p:tgtEl>
                                          <p:spTgt spid="27"/>
                                        </p:tgtEl>
                                      </p:cBhvr>
                                    </p:animEffect>
                                  </p:childTnLst>
                                </p:cTn>
                              </p:par>
                              <p:par>
                                <p:cTn id="19" presetID="5" presetClass="entr" presetSubtype="10" fill="hold" grpId="0" nodeType="withEffect">
                                  <p:stCondLst>
                                    <p:cond delay="0"/>
                                  </p:stCondLst>
                                  <p:childTnLst>
                                    <p:set>
                                      <p:cBhvr>
                                        <p:cTn id="20" dur="1" fill="hold">
                                          <p:stCondLst>
                                            <p:cond delay="0"/>
                                          </p:stCondLst>
                                        </p:cTn>
                                        <p:tgtEl>
                                          <p:spTgt spid="25"/>
                                        </p:tgtEl>
                                        <p:attrNameLst>
                                          <p:attrName>style.visibility</p:attrName>
                                        </p:attrNameLst>
                                      </p:cBhvr>
                                      <p:to>
                                        <p:strVal val="visible"/>
                                      </p:to>
                                    </p:set>
                                    <p:animEffect transition="in" filter="checkerboard(across)">
                                      <p:cBhvr>
                                        <p:cTn id="21" dur="500"/>
                                        <p:tgtEl>
                                          <p:spTgt spid="25"/>
                                        </p:tgtEl>
                                      </p:cBhvr>
                                    </p:animEffect>
                                  </p:childTnLst>
                                </p:cTn>
                              </p:par>
                              <p:par>
                                <p:cTn id="22" presetID="5" presetClass="entr" presetSubtype="10" fill="hold" grpId="0" nodeType="withEffect">
                                  <p:stCondLst>
                                    <p:cond delay="0"/>
                                  </p:stCondLst>
                                  <p:childTnLst>
                                    <p:set>
                                      <p:cBhvr>
                                        <p:cTn id="23" dur="1" fill="hold">
                                          <p:stCondLst>
                                            <p:cond delay="0"/>
                                          </p:stCondLst>
                                        </p:cTn>
                                        <p:tgtEl>
                                          <p:spTgt spid="28"/>
                                        </p:tgtEl>
                                        <p:attrNameLst>
                                          <p:attrName>style.visibility</p:attrName>
                                        </p:attrNameLst>
                                      </p:cBhvr>
                                      <p:to>
                                        <p:strVal val="visible"/>
                                      </p:to>
                                    </p:set>
                                    <p:animEffect transition="in" filter="checkerboard(across)">
                                      <p:cBhvr>
                                        <p:cTn id="24" dur="500"/>
                                        <p:tgtEl>
                                          <p:spTgt spid="28"/>
                                        </p:tgtEl>
                                      </p:cBhvr>
                                    </p:animEffect>
                                  </p:childTnLst>
                                </p:cTn>
                              </p:par>
                            </p:childTnLst>
                          </p:cTn>
                        </p:par>
                      </p:childTnLst>
                    </p:cTn>
                  </p:par>
                  <p:par>
                    <p:cTn id="25" fill="hold">
                      <p:stCondLst>
                        <p:cond delay="indefinite"/>
                      </p:stCondLst>
                      <p:childTnLst>
                        <p:par>
                          <p:cTn id="26" fill="hold">
                            <p:stCondLst>
                              <p:cond delay="0"/>
                            </p:stCondLst>
                            <p:childTnLst>
                              <p:par>
                                <p:cTn id="27" presetID="5" presetClass="entr" presetSubtype="10" fill="hold" grpId="0" nodeType="clickEffect">
                                  <p:stCondLst>
                                    <p:cond delay="0"/>
                                  </p:stCondLst>
                                  <p:childTnLst>
                                    <p:set>
                                      <p:cBhvr>
                                        <p:cTn id="28" dur="1" fill="hold">
                                          <p:stCondLst>
                                            <p:cond delay="0"/>
                                          </p:stCondLst>
                                        </p:cTn>
                                        <p:tgtEl>
                                          <p:spTgt spid="29"/>
                                        </p:tgtEl>
                                        <p:attrNameLst>
                                          <p:attrName>style.visibility</p:attrName>
                                        </p:attrNameLst>
                                      </p:cBhvr>
                                      <p:to>
                                        <p:strVal val="visible"/>
                                      </p:to>
                                    </p:set>
                                    <p:animEffect transition="in" filter="checkerboard(across)">
                                      <p:cBhvr>
                                        <p:cTn id="29" dur="500"/>
                                        <p:tgtEl>
                                          <p:spTgt spid="29"/>
                                        </p:tgtEl>
                                      </p:cBhvr>
                                    </p:animEffect>
                                  </p:childTnLst>
                                </p:cTn>
                              </p:par>
                            </p:childTnLst>
                          </p:cTn>
                        </p:par>
                      </p:childTnLst>
                    </p:cTn>
                  </p:par>
                  <p:par>
                    <p:cTn id="30" fill="hold">
                      <p:stCondLst>
                        <p:cond delay="indefinite"/>
                      </p:stCondLst>
                      <p:childTnLst>
                        <p:par>
                          <p:cTn id="31" fill="hold">
                            <p:stCondLst>
                              <p:cond delay="0"/>
                            </p:stCondLst>
                            <p:childTnLst>
                              <p:par>
                                <p:cTn id="32" presetID="5" presetClass="entr" presetSubtype="10" fill="hold" nodeType="clickEffect">
                                  <p:stCondLst>
                                    <p:cond delay="0"/>
                                  </p:stCondLst>
                                  <p:childTnLst>
                                    <p:set>
                                      <p:cBhvr>
                                        <p:cTn id="33" dur="1" fill="hold">
                                          <p:stCondLst>
                                            <p:cond delay="0"/>
                                          </p:stCondLst>
                                        </p:cTn>
                                        <p:tgtEl>
                                          <p:spTgt spid="2"/>
                                        </p:tgtEl>
                                        <p:attrNameLst>
                                          <p:attrName>style.visibility</p:attrName>
                                        </p:attrNameLst>
                                      </p:cBhvr>
                                      <p:to>
                                        <p:strVal val="visible"/>
                                      </p:to>
                                    </p:set>
                                    <p:animEffect transition="in" filter="checkerboard(across)">
                                      <p:cBhvr>
                                        <p:cTn id="34" dur="500"/>
                                        <p:tgtEl>
                                          <p:spTgt spid="2"/>
                                        </p:tgtEl>
                                      </p:cBhvr>
                                    </p:animEffect>
                                  </p:childTnLst>
                                </p:cTn>
                              </p:par>
                              <p:par>
                                <p:cTn id="35" presetID="5" presetClass="entr" presetSubtype="10" fill="hold" nodeType="withEffect">
                                  <p:stCondLst>
                                    <p:cond delay="0"/>
                                  </p:stCondLst>
                                  <p:childTnLst>
                                    <p:set>
                                      <p:cBhvr>
                                        <p:cTn id="36" dur="1" fill="hold">
                                          <p:stCondLst>
                                            <p:cond delay="0"/>
                                          </p:stCondLst>
                                        </p:cTn>
                                        <p:tgtEl>
                                          <p:spTgt spid="3"/>
                                        </p:tgtEl>
                                        <p:attrNameLst>
                                          <p:attrName>style.visibility</p:attrName>
                                        </p:attrNameLst>
                                      </p:cBhvr>
                                      <p:to>
                                        <p:strVal val="visible"/>
                                      </p:to>
                                    </p:set>
                                    <p:animEffect transition="in" filter="checkerboard(across)">
                                      <p:cBhvr>
                                        <p:cTn id="37" dur="500"/>
                                        <p:tgtEl>
                                          <p:spTgt spid="3"/>
                                        </p:tgtEl>
                                      </p:cBhvr>
                                    </p:animEffect>
                                  </p:childTnLst>
                                </p:cTn>
                              </p:par>
                              <p:par>
                                <p:cTn id="38" presetID="5" presetClass="entr" presetSubtype="10" fill="hold" nodeType="withEffect">
                                  <p:stCondLst>
                                    <p:cond delay="0"/>
                                  </p:stCondLst>
                                  <p:childTnLst>
                                    <p:set>
                                      <p:cBhvr>
                                        <p:cTn id="39" dur="1" fill="hold">
                                          <p:stCondLst>
                                            <p:cond delay="0"/>
                                          </p:stCondLst>
                                        </p:cTn>
                                        <p:tgtEl>
                                          <p:spTgt spid="4"/>
                                        </p:tgtEl>
                                        <p:attrNameLst>
                                          <p:attrName>style.visibility</p:attrName>
                                        </p:attrNameLst>
                                      </p:cBhvr>
                                      <p:to>
                                        <p:strVal val="visible"/>
                                      </p:to>
                                    </p:set>
                                    <p:animEffect transition="in" filter="checkerboard(across)">
                                      <p:cBhvr>
                                        <p:cTn id="4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animBg="1"/>
      <p:bldP spid="28" grpId="0" animBg="1"/>
      <p:bldP spid="29"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3" name="标题 1"/>
          <p:cNvSpPr>
            <a:spLocks noGrp="1"/>
          </p:cNvSpPr>
          <p:nvPr>
            <p:ph type="title"/>
          </p:nvPr>
        </p:nvSpPr>
        <p:spPr>
          <a:xfrm>
            <a:off x="457200" y="122238"/>
            <a:ext cx="7543800" cy="936625"/>
          </a:xfrm>
        </p:spPr>
        <p:txBody>
          <a:bodyPr/>
          <a:lstStyle/>
          <a:p>
            <a:r>
              <a:rPr lang="en-US" altLang="zh-CN" sz="3200" smtClean="0"/>
              <a:t>A new data attribute -- </a:t>
            </a:r>
            <a:r>
              <a:rPr lang="en-US" altLang="zh-CN" i="1" smtClean="0"/>
              <a:t>taskprivate</a:t>
            </a:r>
            <a:endParaRPr lang="zh-CN" altLang="en-US" i="1" smtClean="0"/>
          </a:p>
        </p:txBody>
      </p:sp>
      <p:sp>
        <p:nvSpPr>
          <p:cNvPr id="2054" name="内容占位符 2"/>
          <p:cNvSpPr>
            <a:spLocks noGrp="1"/>
          </p:cNvSpPr>
          <p:nvPr>
            <p:ph idx="1"/>
          </p:nvPr>
        </p:nvSpPr>
        <p:spPr>
          <a:xfrm>
            <a:off x="457200" y="1219200"/>
            <a:ext cx="4267200" cy="4932363"/>
          </a:xfrm>
        </p:spPr>
        <p:txBody>
          <a:bodyPr/>
          <a:lstStyle/>
          <a:p>
            <a:r>
              <a:rPr lang="en-US" altLang="zh-CN" dirty="0" smtClean="0"/>
              <a:t>Workspace copying</a:t>
            </a:r>
          </a:p>
          <a:p>
            <a:pPr lvl="1"/>
            <a:r>
              <a:rPr lang="en-US" altLang="zh-CN" dirty="0" smtClean="0"/>
              <a:t>Not easy to program</a:t>
            </a:r>
          </a:p>
          <a:p>
            <a:pPr lvl="1"/>
            <a:r>
              <a:rPr lang="en-US" altLang="zh-CN" dirty="0" smtClean="0"/>
              <a:t>Overhead is high</a:t>
            </a:r>
          </a:p>
          <a:p>
            <a:pPr lvl="1">
              <a:buFont typeface="Wingdings" pitchFamily="2" charset="2"/>
              <a:buNone/>
            </a:pPr>
            <a:endParaRPr lang="en-US" altLang="zh-CN" dirty="0" smtClean="0"/>
          </a:p>
          <a:p>
            <a:r>
              <a:rPr lang="en-US" altLang="zh-CN" i="1" dirty="0" err="1" smtClean="0"/>
              <a:t>taskprivate</a:t>
            </a:r>
            <a:endParaRPr lang="en-US" altLang="zh-CN" i="1" dirty="0" smtClean="0"/>
          </a:p>
          <a:p>
            <a:pPr lvl="1"/>
            <a:r>
              <a:rPr lang="en-US" altLang="zh-CN" dirty="0" smtClean="0"/>
              <a:t>Introduced for workspace variables</a:t>
            </a:r>
            <a:endParaRPr lang="zh-CN" altLang="en-US" dirty="0" smtClean="0"/>
          </a:p>
        </p:txBody>
      </p:sp>
      <p:sp>
        <p:nvSpPr>
          <p:cNvPr id="2055" name="灯片编号占位符 6"/>
          <p:cNvSpPr>
            <a:spLocks noGrp="1"/>
          </p:cNvSpPr>
          <p:nvPr>
            <p:ph type="sldNum" sz="quarter" idx="12"/>
          </p:nvPr>
        </p:nvSpPr>
        <p:spPr>
          <a:noFill/>
        </p:spPr>
        <p:txBody>
          <a:bodyPr/>
          <a:lstStyle/>
          <a:p>
            <a:fld id="{4E46CB62-DE4D-4E7B-A0A8-5AA862A10C25}" type="slidenum">
              <a:rPr lang="en-US" altLang="zh-CN" smtClean="0"/>
              <a:pPr/>
              <a:t>11</a:t>
            </a:fld>
            <a:endParaRPr lang="en-US" altLang="zh-CN" smtClean="0"/>
          </a:p>
        </p:txBody>
      </p:sp>
      <p:graphicFrame>
        <p:nvGraphicFramePr>
          <p:cNvPr id="2050" name="Object 6"/>
          <p:cNvGraphicFramePr>
            <a:graphicFrameLocks noChangeAspect="1"/>
          </p:cNvGraphicFramePr>
          <p:nvPr/>
        </p:nvGraphicFramePr>
        <p:xfrm>
          <a:off x="4953000" y="1219200"/>
          <a:ext cx="3825875" cy="3806825"/>
        </p:xfrm>
        <a:graphic>
          <a:graphicData uri="http://schemas.openxmlformats.org/presentationml/2006/ole">
            <p:oleObj spid="_x0000_s2050" name="Visio" r:id="rId4" imgW="2551607" imgH="2538185" progId="Visio.Drawing.11">
              <p:link updateAutomatic="1"/>
            </p:oleObj>
          </a:graphicData>
        </a:graphic>
      </p:graphicFrame>
      <p:sp>
        <p:nvSpPr>
          <p:cNvPr id="8" name="椭圆 7"/>
          <p:cNvSpPr/>
          <p:nvPr/>
        </p:nvSpPr>
        <p:spPr>
          <a:xfrm>
            <a:off x="5105400" y="1524000"/>
            <a:ext cx="3657600" cy="381000"/>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p>
        </p:txBody>
      </p:sp>
      <p:graphicFrame>
        <p:nvGraphicFramePr>
          <p:cNvPr id="2" name="Object 5"/>
          <p:cNvGraphicFramePr>
            <a:graphicFrameLocks noChangeAspect="1"/>
          </p:cNvGraphicFramePr>
          <p:nvPr/>
        </p:nvGraphicFramePr>
        <p:xfrm>
          <a:off x="1298575" y="5351463"/>
          <a:ext cx="2843213" cy="1274762"/>
        </p:xfrm>
        <a:graphic>
          <a:graphicData uri="http://schemas.openxmlformats.org/presentationml/2006/ole">
            <p:oleObj spid="_x0000_s2053" name="Visio" r:id="rId5" imgW="1780505" imgH="798733" progId="Visio.Drawing.11">
              <p:link updateAutomatic="1"/>
            </p:oleObj>
          </a:graphicData>
        </a:graphic>
      </p:graphicFrame>
      <p:graphicFrame>
        <p:nvGraphicFramePr>
          <p:cNvPr id="3" name="Object 6"/>
          <p:cNvGraphicFramePr>
            <a:graphicFrameLocks noChangeAspect="1"/>
          </p:cNvGraphicFramePr>
          <p:nvPr/>
        </p:nvGraphicFramePr>
        <p:xfrm>
          <a:off x="4344988" y="5183188"/>
          <a:ext cx="3386137" cy="1555750"/>
        </p:xfrm>
        <a:graphic>
          <a:graphicData uri="http://schemas.openxmlformats.org/presentationml/2006/ole">
            <p:oleObj spid="_x0000_s2054" name="Visio" r:id="rId6" imgW="2116612" imgH="973380" progId="Visio.Drawing.11">
              <p:link updateAutomatic="1"/>
            </p:oleObj>
          </a:graphicData>
        </a:graphic>
      </p:graphicFrame>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checkerboard(across)">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5" presetClass="entr" presetSubtype="10" fill="hold" nodeType="click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checkerboard(across)">
                                      <p:cBhvr>
                                        <p:cTn id="12" dur="500"/>
                                        <p:tgtEl>
                                          <p:spTgt spid="2"/>
                                        </p:tgtEl>
                                      </p:cBhvr>
                                    </p:animEffect>
                                  </p:childTnLst>
                                </p:cTn>
                              </p:par>
                              <p:par>
                                <p:cTn id="13" presetID="5" presetClass="entr" presetSubtype="1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checkerboard(across)">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标题 1"/>
          <p:cNvSpPr>
            <a:spLocks noGrp="1"/>
          </p:cNvSpPr>
          <p:nvPr>
            <p:ph type="title"/>
          </p:nvPr>
        </p:nvSpPr>
        <p:spPr>
          <a:xfrm>
            <a:off x="457200" y="122238"/>
            <a:ext cx="7543800" cy="936625"/>
          </a:xfrm>
        </p:spPr>
        <p:txBody>
          <a:bodyPr/>
          <a:lstStyle/>
          <a:p>
            <a:r>
              <a:rPr lang="en-US" altLang="zh-CN" dirty="0" smtClean="0"/>
              <a:t>Test system, test cases</a:t>
            </a:r>
            <a:endParaRPr lang="zh-CN" altLang="en-US" dirty="0" smtClean="0"/>
          </a:p>
        </p:txBody>
      </p:sp>
      <p:sp>
        <p:nvSpPr>
          <p:cNvPr id="16387" name="内容占位符 2"/>
          <p:cNvSpPr>
            <a:spLocks noGrp="1"/>
          </p:cNvSpPr>
          <p:nvPr>
            <p:ph idx="1"/>
          </p:nvPr>
        </p:nvSpPr>
        <p:spPr>
          <a:xfrm>
            <a:off x="457200" y="1219200"/>
            <a:ext cx="8229600" cy="4932363"/>
          </a:xfrm>
        </p:spPr>
        <p:txBody>
          <a:bodyPr/>
          <a:lstStyle/>
          <a:p>
            <a:r>
              <a:rPr lang="en-US" altLang="zh-CN" dirty="0" smtClean="0"/>
              <a:t>8 cores</a:t>
            </a:r>
            <a:endParaRPr lang="zh-CN" altLang="en-US" dirty="0" smtClean="0"/>
          </a:p>
          <a:p>
            <a:pPr lvl="1"/>
            <a:r>
              <a:rPr lang="en-US" altLang="zh-CN" dirty="0" smtClean="0"/>
              <a:t>2-processor quad core Intel Xeon E5520 (2.26GHz, 8G memory)</a:t>
            </a:r>
            <a:endParaRPr lang="zh-CN" altLang="en-US" dirty="0" smtClean="0"/>
          </a:p>
          <a:p>
            <a:r>
              <a:rPr lang="en-US" altLang="zh-CN" dirty="0" smtClean="0"/>
              <a:t>8 test cases</a:t>
            </a:r>
          </a:p>
          <a:p>
            <a:pPr lvl="1"/>
            <a:r>
              <a:rPr lang="en-US" altLang="zh-CN" dirty="0" smtClean="0"/>
              <a:t>6 are </a:t>
            </a:r>
            <a:r>
              <a:rPr lang="en-US" dirty="0" smtClean="0"/>
              <a:t>backtracking search programs.</a:t>
            </a:r>
            <a:endParaRPr lang="zh-CN" altLang="en-US" dirty="0" smtClean="0"/>
          </a:p>
          <a:p>
            <a:pPr lvl="1"/>
            <a:r>
              <a:rPr lang="en-US" altLang="zh-CN" dirty="0" smtClean="0"/>
              <a:t>2 are divide and conquer programs.</a:t>
            </a:r>
          </a:p>
          <a:p>
            <a:r>
              <a:rPr lang="en-US" dirty="0" smtClean="0"/>
              <a:t>Compared systems</a:t>
            </a:r>
            <a:endParaRPr lang="en-US" altLang="zh-CN" dirty="0" smtClean="0"/>
          </a:p>
          <a:p>
            <a:pPr lvl="1"/>
            <a:r>
              <a:rPr lang="en-US" altLang="zh-CN" dirty="0" smtClean="0"/>
              <a:t>Cilk-5.4.6,  </a:t>
            </a:r>
            <a:r>
              <a:rPr lang="en-US" altLang="zh-CN" dirty="0" err="1" smtClean="0"/>
              <a:t>Tascell</a:t>
            </a:r>
            <a:r>
              <a:rPr lang="en-US" altLang="zh-CN" dirty="0" smtClean="0"/>
              <a:t> (PPoPP’09),  </a:t>
            </a:r>
            <a:r>
              <a:rPr lang="en-US" altLang="zh-CN" dirty="0" err="1" smtClean="0"/>
              <a:t>AdaptiveTC</a:t>
            </a:r>
            <a:endParaRPr lang="en-US" altLang="zh-CN" dirty="0" smtClean="0"/>
          </a:p>
          <a:p>
            <a:pPr lvl="1"/>
            <a:r>
              <a:rPr lang="en-US" altLang="zh-CN" dirty="0" err="1" smtClean="0"/>
              <a:t>gcc</a:t>
            </a:r>
            <a:r>
              <a:rPr lang="en-US" altLang="zh-CN" dirty="0" smtClean="0"/>
              <a:t>  -O3</a:t>
            </a:r>
          </a:p>
          <a:p>
            <a:endParaRPr lang="en-US" altLang="zh-CN" dirty="0" smtClean="0"/>
          </a:p>
        </p:txBody>
      </p:sp>
      <p:sp>
        <p:nvSpPr>
          <p:cNvPr id="16388" name="灯片编号占位符 3"/>
          <p:cNvSpPr>
            <a:spLocks noGrp="1"/>
          </p:cNvSpPr>
          <p:nvPr>
            <p:ph type="sldNum" sz="quarter" idx="12"/>
          </p:nvPr>
        </p:nvSpPr>
        <p:spPr>
          <a:noFill/>
        </p:spPr>
        <p:txBody>
          <a:bodyPr/>
          <a:lstStyle/>
          <a:p>
            <a:fld id="{1676AEFF-ACA9-479B-8275-F4E240D90EBC}" type="slidenum">
              <a:rPr lang="en-US" altLang="zh-CN" smtClean="0"/>
              <a:pPr/>
              <a:t>12</a:t>
            </a:fld>
            <a:endParaRPr lang="en-US" altLang="zh-CN" smtClean="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标题 4"/>
          <p:cNvSpPr>
            <a:spLocks noGrp="1"/>
          </p:cNvSpPr>
          <p:nvPr>
            <p:ph type="title"/>
          </p:nvPr>
        </p:nvSpPr>
        <p:spPr/>
        <p:txBody>
          <a:bodyPr/>
          <a:lstStyle/>
          <a:p>
            <a:r>
              <a:rPr lang="en-US" altLang="zh-CN" dirty="0" smtClean="0"/>
              <a:t>Test case 1</a:t>
            </a:r>
            <a:r>
              <a:rPr lang="en-US" altLang="zh-CN" sz="3600" dirty="0" smtClean="0"/>
              <a:t> </a:t>
            </a:r>
            <a:r>
              <a:rPr lang="en-US" altLang="zh-CN" sz="3600" dirty="0" smtClean="0">
                <a:solidFill>
                  <a:srgbClr val="00B050"/>
                </a:solidFill>
              </a:rPr>
              <a:t>--</a:t>
            </a:r>
            <a:r>
              <a:rPr lang="en-US" altLang="zh-CN" sz="3600" dirty="0" smtClean="0"/>
              <a:t> </a:t>
            </a:r>
            <a:r>
              <a:rPr lang="en-US" altLang="zh-CN" sz="3600" dirty="0" smtClean="0">
                <a:solidFill>
                  <a:srgbClr val="00B050"/>
                </a:solidFill>
              </a:rPr>
              <a:t>performance</a:t>
            </a:r>
            <a:endParaRPr lang="zh-CN" altLang="en-US" sz="3600" dirty="0" smtClean="0">
              <a:solidFill>
                <a:srgbClr val="00B050"/>
              </a:solidFill>
            </a:endParaRPr>
          </a:p>
        </p:txBody>
      </p:sp>
      <p:graphicFrame>
        <p:nvGraphicFramePr>
          <p:cNvPr id="17" name="Chart 1"/>
          <p:cNvGraphicFramePr>
            <a:graphicFrameLocks/>
          </p:cNvGraphicFramePr>
          <p:nvPr/>
        </p:nvGraphicFramePr>
        <p:xfrm>
          <a:off x="914400" y="1524000"/>
          <a:ext cx="5510212" cy="339328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表格 6"/>
          <p:cNvGraphicFramePr>
            <a:graphicFrameLocks noGrp="1"/>
          </p:cNvGraphicFramePr>
          <p:nvPr/>
        </p:nvGraphicFramePr>
        <p:xfrm>
          <a:off x="5334000" y="3733800"/>
          <a:ext cx="3200400" cy="2135190"/>
        </p:xfrm>
        <a:graphic>
          <a:graphicData uri="http://schemas.openxmlformats.org/drawingml/2006/table">
            <a:tbl>
              <a:tblPr/>
              <a:tblGrid>
                <a:gridCol w="1311275"/>
                <a:gridCol w="898525"/>
                <a:gridCol w="990600"/>
              </a:tblGrid>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charset="0"/>
                          <a:ea typeface="SimSun" pitchFamily="2" charset="-122"/>
                        </a:rPr>
                        <a:t>(Seconds)</a:t>
                      </a:r>
                      <a:endParaRPr kumimoji="0" lang="zh-CN" altLang="en-US" sz="1600" b="1" i="0" u="none" strike="noStrike" cap="none" normalizeH="0" baseline="0" dirty="0" smtClean="0">
                        <a:ln>
                          <a:noFill/>
                        </a:ln>
                        <a:solidFill>
                          <a:schemeClr val="tx1"/>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FFFF"/>
                          </a:solidFill>
                          <a:effectLst/>
                          <a:latin typeface="Arial" charset="0"/>
                          <a:ea typeface="SimSun" pitchFamily="2" charset="-122"/>
                        </a:rPr>
                        <a:t>1 </a:t>
                      </a:r>
                      <a:r>
                        <a:rPr kumimoji="0" lang="en-US" altLang="zh-CN" sz="1400" b="1" i="0" u="none" strike="noStrike" cap="none" normalizeH="0" baseline="0" dirty="0" smtClean="0">
                          <a:ln>
                            <a:noFill/>
                          </a:ln>
                          <a:solidFill>
                            <a:srgbClr val="FFFFFF"/>
                          </a:solidFill>
                          <a:effectLst/>
                          <a:latin typeface="Arial" charset="0"/>
                          <a:ea typeface="SimSun" pitchFamily="2" charset="-122"/>
                        </a:rPr>
                        <a:t>thread</a:t>
                      </a:r>
                      <a:endParaRPr kumimoji="0" lang="zh-CN" altLang="en-US" sz="1400" b="1" i="0" u="none" strike="noStrike" cap="none" normalizeH="0" baseline="0" dirty="0" smtClean="0">
                        <a:ln>
                          <a:noFill/>
                        </a:ln>
                        <a:solidFill>
                          <a:srgbClr val="FFFFFF"/>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dirty="0" smtClean="0">
                          <a:ln>
                            <a:noFill/>
                          </a:ln>
                          <a:solidFill>
                            <a:srgbClr val="FFFFFF"/>
                          </a:solidFill>
                          <a:effectLst/>
                          <a:latin typeface="Arial" charset="0"/>
                          <a:ea typeface="SimSun" pitchFamily="2" charset="-122"/>
                        </a:rPr>
                        <a:t>8 </a:t>
                      </a:r>
                      <a:r>
                        <a:rPr kumimoji="0" lang="en-US" altLang="zh-CN" sz="1400" b="1" i="0" u="none" strike="noStrike" cap="none" normalizeH="0" baseline="0" dirty="0" smtClean="0">
                          <a:ln>
                            <a:noFill/>
                          </a:ln>
                          <a:solidFill>
                            <a:srgbClr val="FFFFFF"/>
                          </a:solidFill>
                          <a:effectLst/>
                          <a:latin typeface="Arial" charset="0"/>
                          <a:ea typeface="SimSun" pitchFamily="2" charset="-122"/>
                        </a:rPr>
                        <a:t>threads</a:t>
                      </a:r>
                      <a:endParaRPr kumimoji="0" lang="zh-CN" altLang="en-US" sz="1400" b="1" i="0" u="none" strike="noStrike" cap="none" normalizeH="0" baseline="0" dirty="0" smtClean="0">
                        <a:ln>
                          <a:noFill/>
                        </a:ln>
                        <a:solidFill>
                          <a:srgbClr val="FFFFFF"/>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C</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61</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61</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Cilk</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198</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24.57</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rPr>
                        <a:t>Cilk-SYNCHED</a:t>
                      </a:r>
                      <a:endParaRPr kumimoji="0" lang="zh-CN" altLang="en-US" sz="14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184</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22.41</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Tascell</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85</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14.24</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AdaptiveTC</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66</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Arial" charset="0"/>
                          <a:ea typeface="SimSun" pitchFamily="2" charset="-122"/>
                        </a:rPr>
                        <a:t>8.27</a:t>
                      </a:r>
                      <a:endParaRPr kumimoji="0" lang="zh-CN" altLang="en-US" sz="16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bl>
          </a:graphicData>
        </a:graphic>
      </p:graphicFrame>
      <p:sp>
        <p:nvSpPr>
          <p:cNvPr id="18466" name="灯片编号占位符 4"/>
          <p:cNvSpPr>
            <a:spLocks noGrp="1"/>
          </p:cNvSpPr>
          <p:nvPr>
            <p:ph type="sldNum" sz="quarter" idx="12"/>
          </p:nvPr>
        </p:nvSpPr>
        <p:spPr>
          <a:noFill/>
        </p:spPr>
        <p:txBody>
          <a:bodyPr/>
          <a:lstStyle/>
          <a:p>
            <a:fld id="{E0F9EF44-F9C3-4BCB-9415-09524F8F74A3}" type="slidenum">
              <a:rPr lang="en-US" altLang="zh-CN" smtClean="0"/>
              <a:pPr/>
              <a:t>13</a:t>
            </a:fld>
            <a:endParaRPr lang="en-US" altLang="zh-CN" smtClean="0"/>
          </a:p>
        </p:txBody>
      </p:sp>
      <p:sp>
        <p:nvSpPr>
          <p:cNvPr id="6" name="TextBox 5"/>
          <p:cNvSpPr txBox="1"/>
          <p:nvPr/>
        </p:nvSpPr>
        <p:spPr>
          <a:xfrm>
            <a:off x="2743200" y="6182380"/>
            <a:ext cx="3200400" cy="523220"/>
          </a:xfrm>
          <a:prstGeom prst="rect">
            <a:avLst/>
          </a:prstGeom>
          <a:noFill/>
        </p:spPr>
        <p:txBody>
          <a:bodyPr wrap="square" rtlCol="0">
            <a:spAutoFit/>
          </a:bodyPr>
          <a:lstStyle/>
          <a:p>
            <a:r>
              <a:rPr lang="en-US" altLang="zh-CN" sz="2800" b="1" dirty="0" err="1" smtClean="0"/>
              <a:t>Nqueen</a:t>
            </a:r>
            <a:r>
              <a:rPr lang="en-US" altLang="zh-CN" sz="2800" b="1" dirty="0" smtClean="0"/>
              <a:t>-</a:t>
            </a:r>
            <a:r>
              <a:rPr lang="en-US" altLang="zh-CN" sz="2800" b="1" dirty="0" smtClean="0">
                <a:solidFill>
                  <a:srgbClr val="FF0000"/>
                </a:solidFill>
              </a:rPr>
              <a:t>array</a:t>
            </a:r>
            <a:r>
              <a:rPr lang="en-US" altLang="zh-CN" sz="2800" b="1" dirty="0" smtClean="0"/>
              <a:t>(16)</a:t>
            </a:r>
            <a:endParaRPr lang="zh-CN" altLang="en-US" sz="2800" b="1" dirty="0" smtClean="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标题 4"/>
          <p:cNvSpPr>
            <a:spLocks noGrp="1"/>
          </p:cNvSpPr>
          <p:nvPr>
            <p:ph type="title"/>
          </p:nvPr>
        </p:nvSpPr>
        <p:spPr>
          <a:xfrm>
            <a:off x="457200" y="130175"/>
            <a:ext cx="8229600" cy="936625"/>
          </a:xfrm>
        </p:spPr>
        <p:txBody>
          <a:bodyPr/>
          <a:lstStyle/>
          <a:p>
            <a:r>
              <a:rPr lang="en-US" altLang="zh-CN" dirty="0" smtClean="0"/>
              <a:t>Test case 1</a:t>
            </a:r>
            <a:r>
              <a:rPr lang="en-US" altLang="zh-CN" sz="3600" dirty="0" smtClean="0"/>
              <a:t> </a:t>
            </a:r>
            <a:r>
              <a:rPr lang="en-US" altLang="zh-CN" sz="3600" dirty="0" smtClean="0">
                <a:solidFill>
                  <a:srgbClr val="00B050"/>
                </a:solidFill>
              </a:rPr>
              <a:t>-- analysis</a:t>
            </a:r>
            <a:endParaRPr lang="zh-CN" altLang="en-US" sz="3600" dirty="0" smtClean="0">
              <a:solidFill>
                <a:srgbClr val="00B050"/>
              </a:solidFill>
            </a:endParaRPr>
          </a:p>
        </p:txBody>
      </p:sp>
      <p:graphicFrame>
        <p:nvGraphicFramePr>
          <p:cNvPr id="3" name="Chart 5"/>
          <p:cNvGraphicFramePr>
            <a:graphicFrameLocks/>
          </p:cNvGraphicFramePr>
          <p:nvPr/>
        </p:nvGraphicFramePr>
        <p:xfrm>
          <a:off x="228600" y="2667000"/>
          <a:ext cx="4419600" cy="2762250"/>
        </p:xfrm>
        <a:graphic>
          <a:graphicData uri="http://schemas.openxmlformats.org/drawingml/2006/chart">
            <c:chart xmlns:c="http://schemas.openxmlformats.org/drawingml/2006/chart" xmlns:r="http://schemas.openxmlformats.org/officeDocument/2006/relationships" r:id="rId3"/>
          </a:graphicData>
        </a:graphic>
      </p:graphicFrame>
      <p:sp>
        <p:nvSpPr>
          <p:cNvPr id="22" name="TextBox 21"/>
          <p:cNvSpPr txBox="1">
            <a:spLocks noChangeArrowheads="1"/>
          </p:cNvSpPr>
          <p:nvPr/>
        </p:nvSpPr>
        <p:spPr bwMode="auto">
          <a:xfrm>
            <a:off x="5486400" y="1524000"/>
            <a:ext cx="3124200" cy="584200"/>
          </a:xfrm>
          <a:prstGeom prst="rect">
            <a:avLst/>
          </a:prstGeom>
          <a:noFill/>
          <a:ln w="9525">
            <a:noFill/>
            <a:miter lim="800000"/>
            <a:headEnd/>
            <a:tailEnd/>
          </a:ln>
        </p:spPr>
        <p:txBody>
          <a:bodyPr>
            <a:spAutoFit/>
          </a:bodyPr>
          <a:lstStyle/>
          <a:p>
            <a:r>
              <a:rPr lang="en-US" altLang="zh-CN" sz="3200" dirty="0">
                <a:latin typeface="Maiandra GD" pitchFamily="34" charset="0"/>
              </a:rPr>
              <a:t>Load balanced</a:t>
            </a:r>
            <a:endParaRPr lang="zh-CN" altLang="en-US" sz="3200" dirty="0">
              <a:latin typeface="Maiandra GD" pitchFamily="34" charset="0"/>
            </a:endParaRPr>
          </a:p>
        </p:txBody>
      </p:sp>
      <p:cxnSp>
        <p:nvCxnSpPr>
          <p:cNvPr id="29" name="直接连接符 28"/>
          <p:cNvCxnSpPr/>
          <p:nvPr/>
        </p:nvCxnSpPr>
        <p:spPr>
          <a:xfrm rot="5400000">
            <a:off x="2247901" y="3848100"/>
            <a:ext cx="5105400" cy="317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4" name="表格 33"/>
          <p:cNvGraphicFramePr>
            <a:graphicFrameLocks noGrp="1"/>
          </p:cNvGraphicFramePr>
          <p:nvPr/>
        </p:nvGraphicFramePr>
        <p:xfrm>
          <a:off x="1054100" y="5791200"/>
          <a:ext cx="3365500" cy="304800"/>
        </p:xfrm>
        <a:graphic>
          <a:graphicData uri="http://schemas.openxmlformats.org/drawingml/2006/table">
            <a:tbl>
              <a:tblPr/>
              <a:tblGrid>
                <a:gridCol w="826615"/>
                <a:gridCol w="862485"/>
                <a:gridCol w="762000"/>
                <a:gridCol w="914400"/>
              </a:tblGrid>
              <a:tr h="257175">
                <a:tc>
                  <a:txBody>
                    <a:bodyPr/>
                    <a:lstStyle/>
                    <a:p>
                      <a:pPr algn="r" fontAlgn="ctr"/>
                      <a:r>
                        <a:rPr lang="en-US" altLang="zh-CN" sz="2000" b="1" i="0" u="none" strike="noStrike" dirty="0" smtClean="0">
                          <a:latin typeface="Times New Roman"/>
                        </a:rPr>
                        <a:t>28.7%</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latin typeface="Times New Roman"/>
                        </a:rPr>
                        <a:t>69.2%</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latin typeface="Times New Roman"/>
                        </a:rPr>
                        <a:t>67%</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solidFill>
                            <a:srgbClr val="0000FF"/>
                          </a:solidFill>
                          <a:latin typeface="Times New Roman"/>
                        </a:rPr>
                        <a:t>7.9%</a:t>
                      </a:r>
                      <a:endParaRPr lang="en-US" altLang="zh-CN" sz="2000" b="1" i="0" u="none" strike="noStrike" dirty="0">
                        <a:solidFill>
                          <a:srgbClr val="0000FF"/>
                        </a:solidFill>
                        <a:latin typeface="Times New Roman"/>
                      </a:endParaRPr>
                    </a:p>
                  </a:txBody>
                  <a:tcPr marL="0" marR="0" marT="0" marB="0" anchor="ctr">
                    <a:lnL>
                      <a:noFill/>
                    </a:lnL>
                    <a:lnR>
                      <a:noFill/>
                    </a:lnR>
                    <a:lnT>
                      <a:noFill/>
                    </a:lnT>
                    <a:lnB>
                      <a:noFill/>
                    </a:lnB>
                  </a:tcPr>
                </a:tc>
              </a:tr>
            </a:tbl>
          </a:graphicData>
        </a:graphic>
      </p:graphicFrame>
      <p:sp>
        <p:nvSpPr>
          <p:cNvPr id="12" name="TextBox 11"/>
          <p:cNvSpPr txBox="1">
            <a:spLocks noChangeArrowheads="1"/>
          </p:cNvSpPr>
          <p:nvPr/>
        </p:nvSpPr>
        <p:spPr bwMode="auto">
          <a:xfrm>
            <a:off x="4953000" y="5638800"/>
            <a:ext cx="4191000" cy="400050"/>
          </a:xfrm>
          <a:prstGeom prst="rect">
            <a:avLst/>
          </a:prstGeom>
          <a:noFill/>
          <a:ln w="9525">
            <a:noFill/>
            <a:miter lim="800000"/>
            <a:headEnd/>
            <a:tailEnd/>
          </a:ln>
        </p:spPr>
        <p:txBody>
          <a:bodyPr>
            <a:spAutoFit/>
          </a:bodyPr>
          <a:lstStyle/>
          <a:p>
            <a:r>
              <a:rPr lang="en-US" altLang="zh-CN" sz="2000" dirty="0"/>
              <a:t>The usage of cores with 8 threads</a:t>
            </a:r>
            <a:endParaRPr lang="zh-CN" altLang="en-US" sz="2000" dirty="0"/>
          </a:p>
        </p:txBody>
      </p:sp>
      <p:sp>
        <p:nvSpPr>
          <p:cNvPr id="19471" name="灯片编号占位符 12"/>
          <p:cNvSpPr>
            <a:spLocks noGrp="1"/>
          </p:cNvSpPr>
          <p:nvPr>
            <p:ph type="sldNum" sz="quarter" idx="12"/>
          </p:nvPr>
        </p:nvSpPr>
        <p:spPr>
          <a:noFill/>
        </p:spPr>
        <p:txBody>
          <a:bodyPr/>
          <a:lstStyle/>
          <a:p>
            <a:fld id="{9A040D74-06E8-4F54-97C1-5937CC0B88C9}" type="slidenum">
              <a:rPr lang="en-US" altLang="zh-CN" smtClean="0"/>
              <a:pPr/>
              <a:t>14</a:t>
            </a:fld>
            <a:endParaRPr lang="en-US" altLang="zh-CN" smtClean="0"/>
          </a:p>
        </p:txBody>
      </p:sp>
      <p:graphicFrame>
        <p:nvGraphicFramePr>
          <p:cNvPr id="13" name="图表 12"/>
          <p:cNvGraphicFramePr>
            <a:graphicFrameLocks/>
          </p:cNvGraphicFramePr>
          <p:nvPr/>
        </p:nvGraphicFramePr>
        <p:xfrm>
          <a:off x="5029200" y="2590800"/>
          <a:ext cx="3713389" cy="2892878"/>
        </p:xfrm>
        <a:graphic>
          <a:graphicData uri="http://schemas.openxmlformats.org/drawingml/2006/chart">
            <c:chart xmlns:c="http://schemas.openxmlformats.org/drawingml/2006/chart" xmlns:r="http://schemas.openxmlformats.org/officeDocument/2006/relationships" r:id="rId4"/>
          </a:graphicData>
        </a:graphic>
      </p:graphicFrame>
      <p:sp>
        <p:nvSpPr>
          <p:cNvPr id="14" name="椭圆 13"/>
          <p:cNvSpPr/>
          <p:nvPr/>
        </p:nvSpPr>
        <p:spPr>
          <a:xfrm>
            <a:off x="1066800" y="3276600"/>
            <a:ext cx="457200" cy="6096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1981200" y="3352800"/>
            <a:ext cx="533400" cy="12192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2895600" y="3276600"/>
            <a:ext cx="533400" cy="12192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3810000" y="3276600"/>
            <a:ext cx="533400" cy="30480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p:nvPr/>
        </p:nvSpPr>
        <p:spPr>
          <a:xfrm>
            <a:off x="1066800" y="5715000"/>
            <a:ext cx="3352800" cy="38100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TextBox 18"/>
          <p:cNvSpPr txBox="1">
            <a:spLocks noChangeArrowheads="1"/>
          </p:cNvSpPr>
          <p:nvPr/>
        </p:nvSpPr>
        <p:spPr bwMode="auto">
          <a:xfrm>
            <a:off x="228600" y="1524000"/>
            <a:ext cx="4572000" cy="584775"/>
          </a:xfrm>
          <a:prstGeom prst="rect">
            <a:avLst/>
          </a:prstGeom>
          <a:noFill/>
          <a:ln w="9525">
            <a:noFill/>
            <a:miter lim="800000"/>
            <a:headEnd/>
            <a:tailEnd/>
          </a:ln>
        </p:spPr>
        <p:txBody>
          <a:bodyPr wrap="square">
            <a:spAutoFit/>
          </a:bodyPr>
          <a:lstStyle/>
          <a:p>
            <a:r>
              <a:rPr lang="en-US" altLang="zh-CN" sz="3200" dirty="0" smtClean="0">
                <a:latin typeface="Maiandra GD" pitchFamily="34" charset="0"/>
              </a:rPr>
              <a:t>Breakdown of </a:t>
            </a:r>
            <a:r>
              <a:rPr lang="en-US" altLang="zh-CN" sz="3200" dirty="0" smtClean="0"/>
              <a:t>o</a:t>
            </a:r>
            <a:r>
              <a:rPr lang="en-US" altLang="zh-CN" sz="3200" dirty="0" smtClean="0">
                <a:latin typeface="Maiandra GD" pitchFamily="34" charset="0"/>
              </a:rPr>
              <a:t>verhead </a:t>
            </a:r>
            <a:endParaRPr lang="zh-CN" altLang="en-US" sz="3200" dirty="0">
              <a:latin typeface="Maiandra GD" pitchFamily="34" charset="0"/>
            </a:endParaRPr>
          </a:p>
        </p:txBody>
      </p:sp>
      <p:sp>
        <p:nvSpPr>
          <p:cNvPr id="20" name="TextBox 19"/>
          <p:cNvSpPr txBox="1"/>
          <p:nvPr/>
        </p:nvSpPr>
        <p:spPr>
          <a:xfrm>
            <a:off x="76200" y="5773579"/>
            <a:ext cx="990600" cy="246221"/>
          </a:xfrm>
          <a:prstGeom prst="rect">
            <a:avLst/>
          </a:prstGeom>
          <a:noFill/>
        </p:spPr>
        <p:txBody>
          <a:bodyPr wrap="square" lIns="0" tIns="0" rIns="0" bIns="0" rtlCol="0">
            <a:spAutoFit/>
          </a:bodyPr>
          <a:lstStyle/>
          <a:p>
            <a:r>
              <a:rPr lang="en-US" altLang="zh-CN" sz="1600" b="1" dirty="0" smtClean="0"/>
              <a:t>overhead</a:t>
            </a:r>
            <a:endParaRPr lang="zh-CN" altLang="en-US" sz="1600" b="1" dirty="0" smtClean="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checkerboard(across)">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4" presetClass="entr" presetSubtype="16" fill="hold" grpId="0" nodeType="click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box(in)">
                                      <p:cBhvr>
                                        <p:cTn id="12" dur="500"/>
                                        <p:tgtEl>
                                          <p:spTgt spid="14"/>
                                        </p:tgtEl>
                                      </p:cBhvr>
                                    </p:animEffect>
                                  </p:childTnLst>
                                </p:cTn>
                              </p:par>
                            </p:childTnLst>
                          </p:cTn>
                        </p:par>
                      </p:childTnLst>
                    </p:cTn>
                  </p:par>
                  <p:par>
                    <p:cTn id="13" fill="hold">
                      <p:stCondLst>
                        <p:cond delay="indefinite"/>
                      </p:stCondLst>
                      <p:childTnLst>
                        <p:par>
                          <p:cTn id="14" fill="hold">
                            <p:stCondLst>
                              <p:cond delay="0"/>
                            </p:stCondLst>
                            <p:childTnLst>
                              <p:par>
                                <p:cTn id="15" presetID="4" presetClass="entr" presetSubtype="16" fill="hold" grpId="0" nodeType="click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box(in)">
                                      <p:cBhvr>
                                        <p:cTn id="17" dur="500"/>
                                        <p:tgtEl>
                                          <p:spTgt spid="15"/>
                                        </p:tgtEl>
                                      </p:cBhvr>
                                    </p:animEffect>
                                  </p:childTnLst>
                                </p:cTn>
                              </p:par>
                              <p:par>
                                <p:cTn id="18" presetID="4" presetClass="entr" presetSubtype="16" fill="hold" nodeType="with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box(in)">
                                      <p:cBhvr>
                                        <p:cTn id="20" dur="500"/>
                                        <p:tgtEl>
                                          <p:spTgt spid="16"/>
                                        </p:tgtEl>
                                      </p:cBhvr>
                                    </p:animEffect>
                                  </p:childTnLst>
                                </p:cTn>
                              </p:par>
                            </p:childTnLst>
                          </p:cTn>
                        </p:par>
                      </p:childTnLst>
                    </p:cTn>
                  </p:par>
                  <p:par>
                    <p:cTn id="21" fill="hold">
                      <p:stCondLst>
                        <p:cond delay="indefinite"/>
                      </p:stCondLst>
                      <p:childTnLst>
                        <p:par>
                          <p:cTn id="22" fill="hold">
                            <p:stCondLst>
                              <p:cond delay="0"/>
                            </p:stCondLst>
                            <p:childTnLst>
                              <p:par>
                                <p:cTn id="23" presetID="4" presetClass="entr" presetSubtype="16" fill="hold" grpId="0" nodeType="click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box(in)">
                                      <p:cBhvr>
                                        <p:cTn id="25" dur="500"/>
                                        <p:tgtEl>
                                          <p:spTgt spid="17"/>
                                        </p:tgtEl>
                                      </p:cBhvr>
                                    </p:animEffect>
                                  </p:childTnLst>
                                </p:cTn>
                              </p:par>
                            </p:childTnLst>
                          </p:cTn>
                        </p:par>
                      </p:childTnLst>
                    </p:cTn>
                  </p:par>
                  <p:par>
                    <p:cTn id="26" fill="hold">
                      <p:stCondLst>
                        <p:cond delay="indefinite"/>
                      </p:stCondLst>
                      <p:childTnLst>
                        <p:par>
                          <p:cTn id="27" fill="hold">
                            <p:stCondLst>
                              <p:cond delay="0"/>
                            </p:stCondLst>
                            <p:childTnLst>
                              <p:par>
                                <p:cTn id="28" presetID="4" presetClass="entr" presetSubtype="16" fill="hold" nodeType="click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box(in)">
                                      <p:cBhvr>
                                        <p:cTn id="30" dur="500"/>
                                        <p:tgtEl>
                                          <p:spTgt spid="34"/>
                                        </p:tgtEl>
                                      </p:cBhvr>
                                    </p:animEffect>
                                  </p:childTnLst>
                                </p:cTn>
                              </p:par>
                              <p:par>
                                <p:cTn id="31" presetID="4" presetClass="entr" presetSubtype="16" fill="hold" grpId="0" nodeType="with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box(in)">
                                      <p:cBhvr>
                                        <p:cTn id="33" dur="500"/>
                                        <p:tgtEl>
                                          <p:spTgt spid="18"/>
                                        </p:tgtEl>
                                      </p:cBhvr>
                                    </p:animEffect>
                                  </p:childTnLst>
                                </p:cTn>
                              </p:par>
                              <p:par>
                                <p:cTn id="34" presetID="4" presetClass="entr" presetSubtype="16"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box(in)">
                                      <p:cBhvr>
                                        <p:cTn id="36" dur="500"/>
                                        <p:tgtEl>
                                          <p:spTgt spid="20"/>
                                        </p:tgtEl>
                                      </p:cBhvr>
                                    </p:animEffect>
                                  </p:childTnLst>
                                </p:cTn>
                              </p:par>
                            </p:childTnLst>
                          </p:cTn>
                        </p:par>
                      </p:childTnLst>
                    </p:cTn>
                  </p:par>
                  <p:par>
                    <p:cTn id="37" fill="hold">
                      <p:stCondLst>
                        <p:cond delay="indefinite"/>
                      </p:stCondLst>
                      <p:childTnLst>
                        <p:par>
                          <p:cTn id="38" fill="hold">
                            <p:stCondLst>
                              <p:cond delay="0"/>
                            </p:stCondLst>
                            <p:childTnLst>
                              <p:par>
                                <p:cTn id="39" presetID="5" presetClass="entr" presetSubtype="10" fill="hold" nodeType="click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checkerboard(across)">
                                      <p:cBhvr>
                                        <p:cTn id="41" dur="500"/>
                                        <p:tgtEl>
                                          <p:spTgt spid="12"/>
                                        </p:tgtEl>
                                      </p:cBhvr>
                                    </p:animEffect>
                                  </p:childTnLst>
                                </p:cTn>
                              </p:par>
                              <p:par>
                                <p:cTn id="42" presetID="5" presetClass="entr" presetSubtype="10" fill="hold" nodeType="with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checkerboard(across)">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14" grpId="0" animBg="1"/>
      <p:bldP spid="15" grpId="0" animBg="1"/>
      <p:bldP spid="17" grpId="0" animBg="1"/>
      <p:bldP spid="18" grpId="0" animBg="1"/>
      <p:bldP spid="20"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1"/>
          <p:cNvGraphicFramePr>
            <a:graphicFrameLocks/>
          </p:cNvGraphicFramePr>
          <p:nvPr/>
        </p:nvGraphicFramePr>
        <p:xfrm>
          <a:off x="1066800" y="1219200"/>
          <a:ext cx="5611813" cy="3829844"/>
        </p:xfrm>
        <a:graphic>
          <a:graphicData uri="http://schemas.openxmlformats.org/drawingml/2006/chart">
            <c:chart xmlns:c="http://schemas.openxmlformats.org/drawingml/2006/chart" xmlns:r="http://schemas.openxmlformats.org/officeDocument/2006/relationships" r:id="rId3"/>
          </a:graphicData>
        </a:graphic>
      </p:graphicFrame>
      <p:sp>
        <p:nvSpPr>
          <p:cNvPr id="20483" name="标题 4"/>
          <p:cNvSpPr>
            <a:spLocks noGrp="1"/>
          </p:cNvSpPr>
          <p:nvPr>
            <p:ph type="title"/>
          </p:nvPr>
        </p:nvSpPr>
        <p:spPr/>
        <p:txBody>
          <a:bodyPr/>
          <a:lstStyle/>
          <a:p>
            <a:r>
              <a:rPr lang="en-US" altLang="zh-CN" dirty="0" smtClean="0"/>
              <a:t>Test case 2 </a:t>
            </a:r>
            <a:r>
              <a:rPr lang="en-US" altLang="zh-CN" sz="3600" dirty="0" smtClean="0">
                <a:solidFill>
                  <a:srgbClr val="00B050"/>
                </a:solidFill>
              </a:rPr>
              <a:t>--</a:t>
            </a:r>
            <a:r>
              <a:rPr lang="en-US" altLang="zh-CN" sz="3600" dirty="0" smtClean="0"/>
              <a:t> </a:t>
            </a:r>
            <a:r>
              <a:rPr lang="en-US" altLang="zh-CN" sz="3600" dirty="0" smtClean="0">
                <a:solidFill>
                  <a:srgbClr val="00B050"/>
                </a:solidFill>
              </a:rPr>
              <a:t>performance</a:t>
            </a:r>
            <a:endParaRPr lang="zh-CN" altLang="en-US" sz="3600" dirty="0" smtClean="0"/>
          </a:p>
        </p:txBody>
      </p:sp>
      <p:graphicFrame>
        <p:nvGraphicFramePr>
          <p:cNvPr id="15" name="表格 14"/>
          <p:cNvGraphicFramePr>
            <a:graphicFrameLocks noGrp="1"/>
          </p:cNvGraphicFramePr>
          <p:nvPr/>
        </p:nvGraphicFramePr>
        <p:xfrm>
          <a:off x="5486400" y="3657600"/>
          <a:ext cx="3200400" cy="2154802"/>
        </p:xfrm>
        <a:graphic>
          <a:graphicData uri="http://schemas.openxmlformats.org/drawingml/2006/table">
            <a:tbl>
              <a:tblPr/>
              <a:tblGrid>
                <a:gridCol w="1311275"/>
                <a:gridCol w="898525"/>
                <a:gridCol w="990600"/>
              </a:tblGrid>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charset="0"/>
                          <a:ea typeface="SimSun" pitchFamily="2" charset="-122"/>
                        </a:rPr>
                        <a:t>(Seconds)</a:t>
                      </a:r>
                      <a:endParaRPr kumimoji="0" lang="zh-CN" altLang="en-US" sz="1600" b="1" i="0" u="none" strike="noStrike" cap="none" normalizeH="0" baseline="0" dirty="0" smtClean="0">
                        <a:ln>
                          <a:noFill/>
                        </a:ln>
                        <a:solidFill>
                          <a:schemeClr val="tx1"/>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2000" b="1" i="0" u="none" strike="noStrike" cap="none" normalizeH="0" baseline="0" dirty="0" smtClean="0">
                          <a:ln>
                            <a:noFill/>
                          </a:ln>
                          <a:solidFill>
                            <a:srgbClr val="FFFFFF"/>
                          </a:solidFill>
                          <a:effectLst/>
                          <a:latin typeface="Arial" charset="0"/>
                          <a:ea typeface="SimSun" pitchFamily="2" charset="-122"/>
                        </a:rPr>
                        <a:t>1 </a:t>
                      </a:r>
                      <a:r>
                        <a:rPr kumimoji="0" lang="en-US" altLang="zh-CN" sz="1400" b="1" i="0" u="none" strike="noStrike" cap="none" normalizeH="0" baseline="0" dirty="0" smtClean="0">
                          <a:ln>
                            <a:noFill/>
                          </a:ln>
                          <a:solidFill>
                            <a:srgbClr val="FFFFFF"/>
                          </a:solidFill>
                          <a:effectLst/>
                          <a:latin typeface="Arial" charset="0"/>
                          <a:ea typeface="SimSun" pitchFamily="2" charset="-122"/>
                        </a:rPr>
                        <a:t>thread</a:t>
                      </a:r>
                      <a:endParaRPr kumimoji="0" lang="zh-CN" altLang="en-US" sz="1400" b="1" i="0" u="none" strike="noStrike" cap="none" normalizeH="0" baseline="0" dirty="0" smtClean="0">
                        <a:ln>
                          <a:noFill/>
                        </a:ln>
                        <a:solidFill>
                          <a:srgbClr val="FFFFFF"/>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800" b="1" i="0" u="none" strike="noStrike" cap="none" normalizeH="0" baseline="0" smtClean="0">
                          <a:ln>
                            <a:noFill/>
                          </a:ln>
                          <a:solidFill>
                            <a:srgbClr val="FFFFFF"/>
                          </a:solidFill>
                          <a:effectLst/>
                          <a:latin typeface="Arial" charset="0"/>
                          <a:ea typeface="SimSun" pitchFamily="2" charset="-122"/>
                        </a:rPr>
                        <a:t>8 </a:t>
                      </a:r>
                      <a:r>
                        <a:rPr kumimoji="0" lang="en-US" altLang="zh-CN" sz="1400" b="1" i="0" u="none" strike="noStrike" cap="none" normalizeH="0" baseline="0" smtClean="0">
                          <a:ln>
                            <a:noFill/>
                          </a:ln>
                          <a:solidFill>
                            <a:srgbClr val="FFFFFF"/>
                          </a:solidFill>
                          <a:effectLst/>
                          <a:latin typeface="Arial" charset="0"/>
                          <a:ea typeface="SimSun" pitchFamily="2" charset="-122"/>
                        </a:rPr>
                        <a:t>threads</a:t>
                      </a:r>
                      <a:endParaRPr kumimoji="0" lang="zh-CN" altLang="en-US" sz="1400" b="1" i="0" u="none" strike="noStrike" cap="none" normalizeH="0" baseline="0" smtClean="0">
                        <a:ln>
                          <a:noFill/>
                        </a:ln>
                        <a:solidFill>
                          <a:srgbClr val="FFFFFF"/>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C</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554</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Arial" charset="0"/>
                          <a:ea typeface="SimSun" pitchFamily="2" charset="-122"/>
                        </a:rPr>
                        <a:t>554</a:t>
                      </a:r>
                      <a:endParaRPr kumimoji="0" lang="zh-CN" altLang="en-US" sz="16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Cilk</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669</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85</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smtClean="0">
                          <a:ln>
                            <a:noFill/>
                          </a:ln>
                          <a:solidFill>
                            <a:srgbClr val="000000"/>
                          </a:solidFill>
                          <a:effectLst/>
                          <a:latin typeface="Arial" charset="0"/>
                          <a:ea typeface="SimSun" pitchFamily="2" charset="-122"/>
                        </a:rPr>
                        <a:t>Cilk-SYNCHED</a:t>
                      </a:r>
                      <a:endParaRPr kumimoji="0" lang="zh-CN" altLang="en-US" sz="14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661</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88</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Tascell</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627</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114</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AdaptiveTC</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612</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smtClean="0">
                          <a:ln>
                            <a:noFill/>
                          </a:ln>
                          <a:solidFill>
                            <a:srgbClr val="000000"/>
                          </a:solidFill>
                          <a:effectLst/>
                          <a:latin typeface="Arial" charset="0"/>
                          <a:ea typeface="SimSun" pitchFamily="2" charset="-122"/>
                        </a:rPr>
                        <a:t>77</a:t>
                      </a:r>
                      <a:endParaRPr kumimoji="0" lang="zh-CN" altLang="en-US" sz="16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bl>
          </a:graphicData>
        </a:graphic>
      </p:graphicFrame>
      <p:sp>
        <p:nvSpPr>
          <p:cNvPr id="20514" name="灯片编号占位符 4"/>
          <p:cNvSpPr>
            <a:spLocks noGrp="1"/>
          </p:cNvSpPr>
          <p:nvPr>
            <p:ph type="sldNum" sz="quarter" idx="12"/>
          </p:nvPr>
        </p:nvSpPr>
        <p:spPr>
          <a:noFill/>
        </p:spPr>
        <p:txBody>
          <a:bodyPr/>
          <a:lstStyle/>
          <a:p>
            <a:fld id="{93FEA5A2-D306-4D43-8FD1-CE83DC2E34B6}" type="slidenum">
              <a:rPr lang="en-US" altLang="zh-CN" smtClean="0"/>
              <a:pPr/>
              <a:t>15</a:t>
            </a:fld>
            <a:endParaRPr lang="en-US" altLang="zh-CN" smtClean="0"/>
          </a:p>
        </p:txBody>
      </p:sp>
      <p:sp>
        <p:nvSpPr>
          <p:cNvPr id="6" name="TextBox 5"/>
          <p:cNvSpPr txBox="1"/>
          <p:nvPr/>
        </p:nvSpPr>
        <p:spPr>
          <a:xfrm>
            <a:off x="2362200" y="6096000"/>
            <a:ext cx="3810000" cy="523220"/>
          </a:xfrm>
          <a:prstGeom prst="rect">
            <a:avLst/>
          </a:prstGeom>
          <a:noFill/>
        </p:spPr>
        <p:txBody>
          <a:bodyPr wrap="square" rtlCol="0">
            <a:spAutoFit/>
          </a:bodyPr>
          <a:lstStyle/>
          <a:p>
            <a:r>
              <a:rPr lang="en-US" altLang="zh-CN" sz="2800" b="1" dirty="0" err="1" smtClean="0"/>
              <a:t>Nqueen</a:t>
            </a:r>
            <a:r>
              <a:rPr lang="en-US" altLang="zh-CN" sz="2800" b="1" dirty="0" smtClean="0"/>
              <a:t>-</a:t>
            </a:r>
            <a:r>
              <a:rPr lang="en-US" altLang="zh-CN" sz="2800" b="1" dirty="0" smtClean="0">
                <a:solidFill>
                  <a:srgbClr val="FF0000"/>
                </a:solidFill>
              </a:rPr>
              <a:t>compute</a:t>
            </a:r>
            <a:r>
              <a:rPr lang="en-US" altLang="zh-CN" sz="2800" b="1" dirty="0" smtClean="0"/>
              <a:t>(16)</a:t>
            </a:r>
            <a:endParaRPr lang="zh-CN" altLang="en-US" sz="2800" b="1" dirty="0" smtClean="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标题 4"/>
          <p:cNvSpPr>
            <a:spLocks noGrp="1"/>
          </p:cNvSpPr>
          <p:nvPr>
            <p:ph type="title"/>
          </p:nvPr>
        </p:nvSpPr>
        <p:spPr>
          <a:xfrm>
            <a:off x="457200" y="130175"/>
            <a:ext cx="8229600" cy="936625"/>
          </a:xfrm>
        </p:spPr>
        <p:txBody>
          <a:bodyPr/>
          <a:lstStyle/>
          <a:p>
            <a:r>
              <a:rPr lang="en-US" altLang="zh-CN" dirty="0" smtClean="0"/>
              <a:t>Test case 2</a:t>
            </a:r>
            <a:r>
              <a:rPr lang="en-US" altLang="zh-CN" sz="3600" dirty="0" smtClean="0">
                <a:solidFill>
                  <a:srgbClr val="00B050"/>
                </a:solidFill>
              </a:rPr>
              <a:t> -- analysis</a:t>
            </a:r>
            <a:endParaRPr lang="zh-CN" altLang="en-US" sz="3600" dirty="0" smtClean="0">
              <a:solidFill>
                <a:srgbClr val="00B050"/>
              </a:solidFill>
            </a:endParaRPr>
          </a:p>
        </p:txBody>
      </p:sp>
      <p:cxnSp>
        <p:nvCxnSpPr>
          <p:cNvPr id="29" name="直接连接符 28"/>
          <p:cNvCxnSpPr/>
          <p:nvPr/>
        </p:nvCxnSpPr>
        <p:spPr>
          <a:xfrm rot="5400000">
            <a:off x="2247901" y="3848100"/>
            <a:ext cx="5105400" cy="3175"/>
          </a:xfrm>
          <a:prstGeom prst="line">
            <a:avLst/>
          </a:prstGeom>
        </p:spPr>
        <p:style>
          <a:lnRef idx="1">
            <a:schemeClr val="accent1"/>
          </a:lnRef>
          <a:fillRef idx="0">
            <a:schemeClr val="accent1"/>
          </a:fillRef>
          <a:effectRef idx="0">
            <a:schemeClr val="accent1"/>
          </a:effectRef>
          <a:fontRef idx="minor">
            <a:schemeClr val="tx1"/>
          </a:fontRef>
        </p:style>
      </p:cxnSp>
      <p:graphicFrame>
        <p:nvGraphicFramePr>
          <p:cNvPr id="34" name="表格 33"/>
          <p:cNvGraphicFramePr>
            <a:graphicFrameLocks noGrp="1"/>
          </p:cNvGraphicFramePr>
          <p:nvPr/>
        </p:nvGraphicFramePr>
        <p:xfrm>
          <a:off x="838200" y="5638800"/>
          <a:ext cx="3581400" cy="304800"/>
        </p:xfrm>
        <a:graphic>
          <a:graphicData uri="http://schemas.openxmlformats.org/drawingml/2006/table">
            <a:tbl>
              <a:tblPr/>
              <a:tblGrid>
                <a:gridCol w="826615"/>
                <a:gridCol w="862485"/>
                <a:gridCol w="914400"/>
                <a:gridCol w="977900"/>
              </a:tblGrid>
              <a:tr h="257175">
                <a:tc>
                  <a:txBody>
                    <a:bodyPr/>
                    <a:lstStyle/>
                    <a:p>
                      <a:pPr algn="r" fontAlgn="ctr"/>
                      <a:r>
                        <a:rPr lang="en-US" altLang="zh-CN" sz="2000" b="1" i="0" u="none" strike="noStrike" dirty="0" smtClean="0">
                          <a:latin typeface="Times New Roman"/>
                        </a:rPr>
                        <a:t>11.7%</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latin typeface="Times New Roman"/>
                        </a:rPr>
                        <a:t>17.2%</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latin typeface="Times New Roman"/>
                        </a:rPr>
                        <a:t>   16.2%</a:t>
                      </a:r>
                      <a:endParaRPr lang="en-US" altLang="zh-CN" sz="2000" b="1" i="0" u="none" strike="noStrike" dirty="0">
                        <a:latin typeface="Times New Roman"/>
                      </a:endParaRPr>
                    </a:p>
                  </a:txBody>
                  <a:tcPr marL="0" marR="0" marT="0" marB="0" anchor="ctr">
                    <a:lnL>
                      <a:noFill/>
                    </a:lnL>
                    <a:lnR>
                      <a:noFill/>
                    </a:lnR>
                    <a:lnT>
                      <a:noFill/>
                    </a:lnT>
                    <a:lnB>
                      <a:noFill/>
                    </a:lnB>
                  </a:tcPr>
                </a:tc>
                <a:tc>
                  <a:txBody>
                    <a:bodyPr/>
                    <a:lstStyle/>
                    <a:p>
                      <a:pPr algn="r" fontAlgn="ctr"/>
                      <a:r>
                        <a:rPr lang="en-US" altLang="zh-CN" sz="2000" b="1" i="0" u="none" strike="noStrike" dirty="0" smtClean="0">
                          <a:solidFill>
                            <a:srgbClr val="0000FF"/>
                          </a:solidFill>
                          <a:latin typeface="Times New Roman"/>
                        </a:rPr>
                        <a:t>9.5%</a:t>
                      </a:r>
                      <a:endParaRPr lang="en-US" altLang="zh-CN" sz="2000" b="1" i="0" u="none" strike="noStrike" dirty="0">
                        <a:solidFill>
                          <a:srgbClr val="0000FF"/>
                        </a:solidFill>
                        <a:latin typeface="Times New Roman"/>
                      </a:endParaRPr>
                    </a:p>
                  </a:txBody>
                  <a:tcPr marL="0" marR="0" marT="0" marB="0" anchor="ctr">
                    <a:lnL>
                      <a:noFill/>
                    </a:lnL>
                    <a:lnR>
                      <a:noFill/>
                    </a:lnR>
                    <a:lnT>
                      <a:noFill/>
                    </a:lnT>
                    <a:lnB>
                      <a:noFill/>
                    </a:lnB>
                  </a:tcPr>
                </a:tc>
              </a:tr>
            </a:tbl>
          </a:graphicData>
        </a:graphic>
      </p:graphicFrame>
      <p:graphicFrame>
        <p:nvGraphicFramePr>
          <p:cNvPr id="11" name="Chart 3"/>
          <p:cNvGraphicFramePr>
            <a:graphicFrameLocks/>
          </p:cNvGraphicFramePr>
          <p:nvPr/>
        </p:nvGraphicFramePr>
        <p:xfrm>
          <a:off x="304800" y="2667000"/>
          <a:ext cx="4402665" cy="2632075"/>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a:spLocks noChangeArrowheads="1"/>
          </p:cNvSpPr>
          <p:nvPr/>
        </p:nvSpPr>
        <p:spPr bwMode="auto">
          <a:xfrm>
            <a:off x="5410200" y="1549400"/>
            <a:ext cx="3124200" cy="584200"/>
          </a:xfrm>
          <a:prstGeom prst="rect">
            <a:avLst/>
          </a:prstGeom>
          <a:noFill/>
          <a:ln w="9525">
            <a:noFill/>
            <a:miter lim="800000"/>
            <a:headEnd/>
            <a:tailEnd/>
          </a:ln>
        </p:spPr>
        <p:txBody>
          <a:bodyPr>
            <a:spAutoFit/>
          </a:bodyPr>
          <a:lstStyle/>
          <a:p>
            <a:r>
              <a:rPr lang="en-US" altLang="zh-CN" sz="3200" dirty="0">
                <a:latin typeface="Maiandra GD" pitchFamily="34" charset="0"/>
              </a:rPr>
              <a:t>Load balanced</a:t>
            </a:r>
            <a:endParaRPr lang="zh-CN" altLang="en-US" sz="3200" dirty="0">
              <a:latin typeface="Maiandra GD" pitchFamily="34" charset="0"/>
            </a:endParaRPr>
          </a:p>
        </p:txBody>
      </p:sp>
      <p:sp>
        <p:nvSpPr>
          <p:cNvPr id="13" name="TextBox 12"/>
          <p:cNvSpPr txBox="1">
            <a:spLocks noChangeArrowheads="1"/>
          </p:cNvSpPr>
          <p:nvPr/>
        </p:nvSpPr>
        <p:spPr bwMode="auto">
          <a:xfrm>
            <a:off x="4953000" y="5638800"/>
            <a:ext cx="4191000" cy="400050"/>
          </a:xfrm>
          <a:prstGeom prst="rect">
            <a:avLst/>
          </a:prstGeom>
          <a:noFill/>
          <a:ln w="9525">
            <a:noFill/>
            <a:miter lim="800000"/>
            <a:headEnd/>
            <a:tailEnd/>
          </a:ln>
        </p:spPr>
        <p:txBody>
          <a:bodyPr>
            <a:spAutoFit/>
          </a:bodyPr>
          <a:lstStyle/>
          <a:p>
            <a:r>
              <a:rPr lang="en-US" altLang="zh-CN" sz="2000"/>
              <a:t>The usage of cores with 8 threads</a:t>
            </a:r>
            <a:endParaRPr lang="zh-CN" altLang="en-US" sz="2000"/>
          </a:p>
        </p:txBody>
      </p:sp>
      <p:graphicFrame>
        <p:nvGraphicFramePr>
          <p:cNvPr id="15" name="图表 14"/>
          <p:cNvGraphicFramePr>
            <a:graphicFrameLocks/>
          </p:cNvGraphicFramePr>
          <p:nvPr/>
        </p:nvGraphicFramePr>
        <p:xfrm>
          <a:off x="5029200" y="2590800"/>
          <a:ext cx="3714749" cy="2892878"/>
        </p:xfrm>
        <a:graphic>
          <a:graphicData uri="http://schemas.openxmlformats.org/drawingml/2006/chart">
            <c:chart xmlns:c="http://schemas.openxmlformats.org/drawingml/2006/chart" xmlns:r="http://schemas.openxmlformats.org/officeDocument/2006/relationships" r:id="rId4"/>
          </a:graphicData>
        </a:graphic>
      </p:graphicFrame>
      <p:sp>
        <p:nvSpPr>
          <p:cNvPr id="21520" name="灯片编号占位符 13"/>
          <p:cNvSpPr>
            <a:spLocks noGrp="1"/>
          </p:cNvSpPr>
          <p:nvPr>
            <p:ph type="sldNum" sz="quarter" idx="12"/>
          </p:nvPr>
        </p:nvSpPr>
        <p:spPr>
          <a:noFill/>
        </p:spPr>
        <p:txBody>
          <a:bodyPr/>
          <a:lstStyle/>
          <a:p>
            <a:fld id="{93D4A08F-9025-45FD-976C-EC01506A6BA7}" type="slidenum">
              <a:rPr lang="en-US" altLang="zh-CN" smtClean="0"/>
              <a:pPr/>
              <a:t>16</a:t>
            </a:fld>
            <a:endParaRPr lang="en-US" altLang="zh-CN" smtClean="0"/>
          </a:p>
        </p:txBody>
      </p:sp>
      <p:sp>
        <p:nvSpPr>
          <p:cNvPr id="14" name="圆角矩形 13"/>
          <p:cNvSpPr/>
          <p:nvPr/>
        </p:nvSpPr>
        <p:spPr>
          <a:xfrm>
            <a:off x="990600" y="5562600"/>
            <a:ext cx="3429000" cy="381000"/>
          </a:xfrm>
          <a:prstGeom prst="round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TextBox 15"/>
          <p:cNvSpPr txBox="1">
            <a:spLocks noChangeArrowheads="1"/>
          </p:cNvSpPr>
          <p:nvPr/>
        </p:nvSpPr>
        <p:spPr bwMode="auto">
          <a:xfrm>
            <a:off x="228600" y="1548825"/>
            <a:ext cx="4572000" cy="584775"/>
          </a:xfrm>
          <a:prstGeom prst="rect">
            <a:avLst/>
          </a:prstGeom>
          <a:noFill/>
          <a:ln w="9525">
            <a:noFill/>
            <a:miter lim="800000"/>
            <a:headEnd/>
            <a:tailEnd/>
          </a:ln>
        </p:spPr>
        <p:txBody>
          <a:bodyPr wrap="square">
            <a:spAutoFit/>
          </a:bodyPr>
          <a:lstStyle/>
          <a:p>
            <a:r>
              <a:rPr lang="en-US" altLang="zh-CN" sz="3200" dirty="0" smtClean="0">
                <a:latin typeface="Maiandra GD" pitchFamily="34" charset="0"/>
              </a:rPr>
              <a:t>Breakdown of </a:t>
            </a:r>
            <a:r>
              <a:rPr lang="en-US" altLang="zh-CN" sz="3200" dirty="0" smtClean="0"/>
              <a:t>o</a:t>
            </a:r>
            <a:r>
              <a:rPr lang="en-US" altLang="zh-CN" sz="3200" dirty="0" smtClean="0">
                <a:latin typeface="Maiandra GD" pitchFamily="34" charset="0"/>
              </a:rPr>
              <a:t>verhead </a:t>
            </a:r>
            <a:endParaRPr lang="zh-CN" altLang="en-US" sz="3200" dirty="0">
              <a:latin typeface="Maiandra GD" pitchFamily="34" charset="0"/>
            </a:endParaRPr>
          </a:p>
        </p:txBody>
      </p:sp>
      <p:sp>
        <p:nvSpPr>
          <p:cNvPr id="17" name="TextBox 16"/>
          <p:cNvSpPr txBox="1"/>
          <p:nvPr/>
        </p:nvSpPr>
        <p:spPr>
          <a:xfrm>
            <a:off x="0" y="5621179"/>
            <a:ext cx="990600" cy="246221"/>
          </a:xfrm>
          <a:prstGeom prst="rect">
            <a:avLst/>
          </a:prstGeom>
          <a:noFill/>
        </p:spPr>
        <p:txBody>
          <a:bodyPr wrap="square" lIns="0" tIns="0" rIns="0" bIns="0" rtlCol="0">
            <a:spAutoFit/>
          </a:bodyPr>
          <a:lstStyle/>
          <a:p>
            <a:r>
              <a:rPr lang="en-US" altLang="zh-CN" sz="1600" b="1" dirty="0" smtClean="0"/>
              <a:t>overhead</a:t>
            </a:r>
            <a:endParaRPr lang="zh-CN" altLang="en-US" sz="1600" b="1" dirty="0" smtClean="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074" name="Object 2"/>
          <p:cNvGraphicFramePr>
            <a:graphicFrameLocks noChangeAspect="1"/>
          </p:cNvGraphicFramePr>
          <p:nvPr/>
        </p:nvGraphicFramePr>
        <p:xfrm>
          <a:off x="304800" y="990600"/>
          <a:ext cx="4321175" cy="2895600"/>
        </p:xfrm>
        <a:graphic>
          <a:graphicData uri="http://schemas.openxmlformats.org/presentationml/2006/ole">
            <p:oleObj spid="_x0000_s3074" name="图表" r:id="rId4" imgW="4486386" imgH="2419415" progId="Excel.Sheet.8">
              <p:embed/>
            </p:oleObj>
          </a:graphicData>
        </a:graphic>
      </p:graphicFrame>
      <p:graphicFrame>
        <p:nvGraphicFramePr>
          <p:cNvPr id="3075" name="Object 3"/>
          <p:cNvGraphicFramePr>
            <a:graphicFrameLocks noChangeAspect="1"/>
          </p:cNvGraphicFramePr>
          <p:nvPr/>
        </p:nvGraphicFramePr>
        <p:xfrm>
          <a:off x="4572000" y="1012825"/>
          <a:ext cx="4103688" cy="2873375"/>
        </p:xfrm>
        <a:graphic>
          <a:graphicData uri="http://schemas.openxmlformats.org/presentationml/2006/ole">
            <p:oleObj spid="_x0000_s3075" name="图表" r:id="rId5" imgW="4610100" imgH="3143402" progId="Excel.Sheet.8">
              <p:embed/>
            </p:oleObj>
          </a:graphicData>
        </a:graphic>
      </p:graphicFrame>
      <p:graphicFrame>
        <p:nvGraphicFramePr>
          <p:cNvPr id="3076" name="Object 4"/>
          <p:cNvGraphicFramePr>
            <a:graphicFrameLocks noChangeAspect="1"/>
          </p:cNvGraphicFramePr>
          <p:nvPr/>
        </p:nvGraphicFramePr>
        <p:xfrm>
          <a:off x="4572000" y="3827462"/>
          <a:ext cx="4105275" cy="3030538"/>
        </p:xfrm>
        <a:graphic>
          <a:graphicData uri="http://schemas.openxmlformats.org/presentationml/2006/ole">
            <p:oleObj spid="_x0000_s3076" name="图表" r:id="rId6" imgW="3800551" imgH="2590800" progId="Excel.Sheet.8">
              <p:embed/>
            </p:oleObj>
          </a:graphicData>
        </a:graphic>
      </p:graphicFrame>
      <p:graphicFrame>
        <p:nvGraphicFramePr>
          <p:cNvPr id="3077" name="Object 5"/>
          <p:cNvGraphicFramePr>
            <a:graphicFrameLocks noChangeAspect="1"/>
          </p:cNvGraphicFramePr>
          <p:nvPr/>
        </p:nvGraphicFramePr>
        <p:xfrm>
          <a:off x="228600" y="3860800"/>
          <a:ext cx="4392613" cy="2997200"/>
        </p:xfrm>
        <a:graphic>
          <a:graphicData uri="http://schemas.openxmlformats.org/presentationml/2006/ole">
            <p:oleObj spid="_x0000_s3077" name="图表" r:id="rId7" imgW="3610051" imgH="2314651" progId="Excel.Sheet.8">
              <p:embed/>
            </p:oleObj>
          </a:graphicData>
        </a:graphic>
      </p:graphicFrame>
      <p:sp>
        <p:nvSpPr>
          <p:cNvPr id="7" name="标题 6"/>
          <p:cNvSpPr>
            <a:spLocks noGrp="1"/>
          </p:cNvSpPr>
          <p:nvPr>
            <p:ph type="title"/>
          </p:nvPr>
        </p:nvSpPr>
        <p:spPr/>
        <p:txBody>
          <a:bodyPr/>
          <a:lstStyle/>
          <a:p>
            <a:r>
              <a:rPr lang="en-US" altLang="zh-CN" dirty="0" smtClean="0"/>
              <a:t>Experimental results</a:t>
            </a:r>
            <a:endParaRPr lang="zh-CN" altLang="en-US" dirty="0"/>
          </a:p>
        </p:txBody>
      </p:sp>
      <p:sp>
        <p:nvSpPr>
          <p:cNvPr id="3078" name="灯片编号占位符 5"/>
          <p:cNvSpPr>
            <a:spLocks noGrp="1"/>
          </p:cNvSpPr>
          <p:nvPr>
            <p:ph type="sldNum" sz="quarter" idx="12"/>
          </p:nvPr>
        </p:nvSpPr>
        <p:spPr>
          <a:noFill/>
        </p:spPr>
        <p:txBody>
          <a:bodyPr/>
          <a:lstStyle/>
          <a:p>
            <a:fld id="{4BE1FEAA-0CAF-4766-A220-4CDC66F5B693}" type="slidenum">
              <a:rPr lang="en-US" altLang="zh-CN" smtClean="0"/>
              <a:pPr/>
              <a:t>17</a:t>
            </a:fld>
            <a:endParaRPr lang="en-US" altLang="zh-CN"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8" name="Object 2"/>
          <p:cNvGraphicFramePr>
            <a:graphicFrameLocks noChangeAspect="1"/>
          </p:cNvGraphicFramePr>
          <p:nvPr/>
        </p:nvGraphicFramePr>
        <p:xfrm>
          <a:off x="4419600" y="1143000"/>
          <a:ext cx="4032250" cy="2592388"/>
        </p:xfrm>
        <a:graphic>
          <a:graphicData uri="http://schemas.openxmlformats.org/presentationml/2006/ole">
            <p:oleObj spid="_x0000_s4098" name="图表" r:id="rId4" imgW="3562502" imgH="2428951" progId="Excel.Sheet.8">
              <p:embed/>
            </p:oleObj>
          </a:graphicData>
        </a:graphic>
      </p:graphicFrame>
      <p:graphicFrame>
        <p:nvGraphicFramePr>
          <p:cNvPr id="4099" name="Object 3"/>
          <p:cNvGraphicFramePr>
            <a:graphicFrameLocks noChangeAspect="1"/>
          </p:cNvGraphicFramePr>
          <p:nvPr/>
        </p:nvGraphicFramePr>
        <p:xfrm>
          <a:off x="603250" y="1143000"/>
          <a:ext cx="3816350" cy="2638425"/>
        </p:xfrm>
        <a:graphic>
          <a:graphicData uri="http://schemas.openxmlformats.org/presentationml/2006/ole">
            <p:oleObj spid="_x0000_s4099" name="图表" r:id="rId5" imgW="4753051" imgH="2638349" progId="Excel.Sheet.8">
              <p:embed/>
            </p:oleObj>
          </a:graphicData>
        </a:graphic>
      </p:graphicFrame>
      <p:graphicFrame>
        <p:nvGraphicFramePr>
          <p:cNvPr id="7" name="Chart 3"/>
          <p:cNvGraphicFramePr>
            <a:graphicFrameLocks/>
          </p:cNvGraphicFramePr>
          <p:nvPr/>
        </p:nvGraphicFramePr>
        <p:xfrm>
          <a:off x="228600" y="3810000"/>
          <a:ext cx="6954907" cy="2829753"/>
        </p:xfrm>
        <a:graphic>
          <a:graphicData uri="http://schemas.openxmlformats.org/drawingml/2006/chart">
            <c:chart xmlns:c="http://schemas.openxmlformats.org/drawingml/2006/chart" xmlns:r="http://schemas.openxmlformats.org/officeDocument/2006/relationships" r:id="rId6"/>
          </a:graphicData>
        </a:graphic>
      </p:graphicFrame>
      <p:sp>
        <p:nvSpPr>
          <p:cNvPr id="8" name="标题 7"/>
          <p:cNvSpPr>
            <a:spLocks noGrp="1"/>
          </p:cNvSpPr>
          <p:nvPr>
            <p:ph type="title"/>
          </p:nvPr>
        </p:nvSpPr>
        <p:spPr/>
        <p:txBody>
          <a:bodyPr/>
          <a:lstStyle/>
          <a:p>
            <a:r>
              <a:rPr lang="en-US" altLang="zh-CN" dirty="0" smtClean="0"/>
              <a:t>Experimental results (cont’d)</a:t>
            </a:r>
            <a:endParaRPr lang="zh-CN" altLang="en-US" dirty="0"/>
          </a:p>
        </p:txBody>
      </p:sp>
      <p:sp>
        <p:nvSpPr>
          <p:cNvPr id="4102" name="灯片编号占位符 5"/>
          <p:cNvSpPr>
            <a:spLocks noGrp="1"/>
          </p:cNvSpPr>
          <p:nvPr>
            <p:ph type="sldNum" sz="quarter" idx="12"/>
          </p:nvPr>
        </p:nvSpPr>
        <p:spPr>
          <a:noFill/>
        </p:spPr>
        <p:txBody>
          <a:bodyPr/>
          <a:lstStyle/>
          <a:p>
            <a:fld id="{45333182-1F89-41F4-8A2B-AAC5FEB389CF}" type="slidenum">
              <a:rPr lang="en-US" altLang="zh-CN" smtClean="0"/>
              <a:pPr/>
              <a:t>18</a:t>
            </a:fld>
            <a:endParaRPr lang="en-US" altLang="zh-CN" dirty="0" smtClean="0"/>
          </a:p>
        </p:txBody>
      </p:sp>
      <p:sp>
        <p:nvSpPr>
          <p:cNvPr id="4100" name="Text Box 16"/>
          <p:cNvSpPr txBox="1">
            <a:spLocks noChangeArrowheads="1"/>
          </p:cNvSpPr>
          <p:nvPr/>
        </p:nvSpPr>
        <p:spPr bwMode="auto">
          <a:xfrm>
            <a:off x="1190625" y="6477000"/>
            <a:ext cx="6048375" cy="336550"/>
          </a:xfrm>
          <a:prstGeom prst="rect">
            <a:avLst/>
          </a:prstGeom>
          <a:noFill/>
          <a:ln w="9525">
            <a:noFill/>
            <a:miter lim="800000"/>
            <a:headEnd/>
            <a:tailEnd/>
          </a:ln>
        </p:spPr>
        <p:txBody>
          <a:bodyPr>
            <a:spAutoFit/>
          </a:bodyPr>
          <a:lstStyle/>
          <a:p>
            <a:r>
              <a:rPr lang="en-US" altLang="zh-CN" sz="1600" dirty="0"/>
              <a:t>Figure: Speedup with 8 threads, baseline is </a:t>
            </a:r>
            <a:r>
              <a:rPr lang="en-US" altLang="zh-CN" sz="1600" dirty="0" err="1"/>
              <a:t>Cilk’s</a:t>
            </a:r>
            <a:r>
              <a:rPr lang="en-US" altLang="zh-CN" sz="1600" dirty="0"/>
              <a:t> execution time</a:t>
            </a:r>
          </a:p>
        </p:txBody>
      </p:sp>
      <p:graphicFrame>
        <p:nvGraphicFramePr>
          <p:cNvPr id="9" name="表格 8"/>
          <p:cNvGraphicFramePr>
            <a:graphicFrameLocks noGrp="1"/>
          </p:cNvGraphicFramePr>
          <p:nvPr/>
        </p:nvGraphicFramePr>
        <p:xfrm>
          <a:off x="7315200" y="4114800"/>
          <a:ext cx="1676400" cy="1778002"/>
        </p:xfrm>
        <a:graphic>
          <a:graphicData uri="http://schemas.openxmlformats.org/drawingml/2006/table">
            <a:tbl>
              <a:tblPr/>
              <a:tblGrid>
                <a:gridCol w="1143000"/>
                <a:gridCol w="533400"/>
              </a:tblGrid>
              <a:tr h="357188">
                <a:tc gridSpan="2">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chemeClr val="tx1"/>
                          </a:solidFill>
                          <a:effectLst/>
                          <a:latin typeface="Arial" charset="0"/>
                          <a:ea typeface="SimSun" pitchFamily="2" charset="-122"/>
                        </a:rPr>
                        <a:t>           speedup</a:t>
                      </a:r>
                      <a:endParaRPr kumimoji="0" lang="zh-CN" altLang="en-US" sz="1600" b="1" i="0" u="none" strike="noStrike" cap="none" normalizeH="0" baseline="0" dirty="0" smtClean="0">
                        <a:ln>
                          <a:noFill/>
                        </a:ln>
                        <a:solidFill>
                          <a:schemeClr val="tx1"/>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c hMerge="1">
                  <a:txBody>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zh-CN" altLang="en-US" sz="1400" b="1" i="0" u="none" strike="noStrike" cap="none" normalizeH="0" baseline="0" dirty="0" smtClean="0">
                        <a:ln>
                          <a:noFill/>
                        </a:ln>
                        <a:solidFill>
                          <a:srgbClr val="FFFFFF"/>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lnTlToBr>
                      <a:noFill/>
                    </a:lnTlToBr>
                    <a:lnBlToTr>
                      <a:noFill/>
                    </a:lnBlToTr>
                    <a:solidFill>
                      <a:schemeClr val="accent1"/>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err="1" smtClean="0">
                          <a:ln>
                            <a:noFill/>
                          </a:ln>
                          <a:solidFill>
                            <a:srgbClr val="000000"/>
                          </a:solidFill>
                          <a:effectLst/>
                          <a:latin typeface="Arial" charset="0"/>
                          <a:ea typeface="SimSun" pitchFamily="2" charset="-122"/>
                        </a:rPr>
                        <a:t>Cilk</a:t>
                      </a:r>
                      <a:endParaRPr kumimoji="0" lang="zh-CN" altLang="en-US" sz="16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000000"/>
                          </a:solidFill>
                          <a:effectLst/>
                          <a:latin typeface="Arial" charset="0"/>
                          <a:ea typeface="SimSun" pitchFamily="2" charset="-122"/>
                        </a:rPr>
                        <a:t>1</a:t>
                      </a:r>
                      <a:endParaRPr kumimoji="0" lang="zh-CN" altLang="en-US" sz="1600" b="1"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381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400" b="0" i="0" u="none" strike="noStrike" cap="none" normalizeH="0" baseline="0" dirty="0" err="1" smtClean="0">
                          <a:ln>
                            <a:noFill/>
                          </a:ln>
                          <a:solidFill>
                            <a:srgbClr val="000000"/>
                          </a:solidFill>
                          <a:effectLst/>
                          <a:latin typeface="Arial" charset="0"/>
                          <a:ea typeface="SimSun" pitchFamily="2" charset="-122"/>
                        </a:rPr>
                        <a:t>Cilk</a:t>
                      </a:r>
                      <a:r>
                        <a:rPr kumimoji="0" lang="en-US" altLang="zh-CN" sz="1400" b="0" i="0" u="none" strike="noStrike" cap="none" normalizeH="0" baseline="0" dirty="0" smtClean="0">
                          <a:ln>
                            <a:noFill/>
                          </a:ln>
                          <a:solidFill>
                            <a:srgbClr val="000000"/>
                          </a:solidFill>
                          <a:effectLst/>
                          <a:latin typeface="Arial" charset="0"/>
                          <a:ea typeface="SimSun" pitchFamily="2" charset="-122"/>
                        </a:rPr>
                        <a:t>-SYNED</a:t>
                      </a:r>
                      <a:endParaRPr kumimoji="0" lang="zh-CN" altLang="en-US" sz="14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000000"/>
                          </a:solidFill>
                          <a:effectLst/>
                          <a:latin typeface="Arial" charset="0"/>
                          <a:ea typeface="SimSun" pitchFamily="2" charset="-122"/>
                        </a:rPr>
                        <a:t>1.07</a:t>
                      </a:r>
                      <a:endParaRPr kumimoji="0" lang="zh-CN" altLang="en-US" sz="1600" b="1"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r h="357188">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smtClean="0">
                          <a:ln>
                            <a:noFill/>
                          </a:ln>
                          <a:solidFill>
                            <a:srgbClr val="000000"/>
                          </a:solidFill>
                          <a:effectLst/>
                          <a:latin typeface="Arial" charset="0"/>
                          <a:ea typeface="SimSun" pitchFamily="2" charset="-122"/>
                        </a:rPr>
                        <a:t>Tascell</a:t>
                      </a:r>
                      <a:endParaRPr kumimoji="0" lang="zh-CN" altLang="en-US" sz="1600" b="0" i="0" u="none" strike="noStrike" cap="none" normalizeH="0" baseline="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000000"/>
                          </a:solidFill>
                          <a:effectLst/>
                          <a:latin typeface="Arial" charset="0"/>
                          <a:ea typeface="SimSun" pitchFamily="2" charset="-122"/>
                        </a:rPr>
                        <a:t>1.5</a:t>
                      </a:r>
                      <a:endParaRPr kumimoji="0" lang="zh-CN" altLang="en-US" sz="1600" b="1"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F6F6E7"/>
                    </a:solidFill>
                  </a:tcPr>
                </a:tc>
              </a:tr>
              <a:tr h="349250">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0" i="0" u="none" strike="noStrike" cap="none" normalizeH="0" baseline="0" dirty="0" err="1" smtClean="0">
                          <a:ln>
                            <a:noFill/>
                          </a:ln>
                          <a:solidFill>
                            <a:srgbClr val="000000"/>
                          </a:solidFill>
                          <a:effectLst/>
                          <a:latin typeface="Arial" charset="0"/>
                          <a:ea typeface="SimSun" pitchFamily="2" charset="-122"/>
                        </a:rPr>
                        <a:t>AdaptiveTC</a:t>
                      </a:r>
                      <a:endParaRPr kumimoji="0" lang="zh-CN" altLang="en-US" sz="1600" b="0" i="0" u="none" strike="noStrike" cap="none" normalizeH="0" baseline="0" dirty="0" smtClean="0">
                        <a:ln>
                          <a:noFill/>
                        </a:ln>
                        <a:solidFill>
                          <a:srgbClr val="00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CN" sz="1600" b="1" i="0" u="none" strike="noStrike" cap="none" normalizeH="0" baseline="0" dirty="0" smtClean="0">
                          <a:ln>
                            <a:noFill/>
                          </a:ln>
                          <a:solidFill>
                            <a:srgbClr val="FF0000"/>
                          </a:solidFill>
                          <a:effectLst/>
                          <a:latin typeface="Arial" charset="0"/>
                          <a:ea typeface="SimSun" pitchFamily="2" charset="-122"/>
                        </a:rPr>
                        <a:t>2.24</a:t>
                      </a:r>
                      <a:endParaRPr kumimoji="0" lang="zh-CN" altLang="en-US" sz="1600" b="1" i="0" u="none" strike="noStrike" cap="none" normalizeH="0" baseline="0" dirty="0" smtClean="0">
                        <a:ln>
                          <a:noFill/>
                        </a:ln>
                        <a:solidFill>
                          <a:srgbClr val="FF0000"/>
                        </a:solidFill>
                        <a:effectLst/>
                        <a:latin typeface="Arial" charset="0"/>
                        <a:ea typeface="SimSun" pitchFamily="2" charset="-122"/>
                      </a:endParaRPr>
                    </a:p>
                  </a:txBody>
                  <a:tcPr marL="36000" marR="36000" marT="36000" marB="36000" horzOverflow="overflow">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12700" cap="flat" cmpd="sng" algn="ctr">
                      <a:solidFill>
                        <a:schemeClr val="bg1"/>
                      </a:solidFill>
                      <a:prstDash val="solid"/>
                      <a:round/>
                      <a:headEnd type="none" w="med" len="med"/>
                      <a:tailEnd type="none" w="med" len="med"/>
                    </a:lnB>
                    <a:lnTlToBr>
                      <a:noFill/>
                    </a:lnTlToBr>
                    <a:lnBlToTr>
                      <a:noFill/>
                    </a:lnBlToTr>
                    <a:solidFill>
                      <a:srgbClr val="ECECCB"/>
                    </a:solidFill>
                  </a:tcPr>
                </a:tc>
              </a:tr>
            </a:tbl>
          </a:graphicData>
        </a:graphic>
      </p:graphicFrame>
      <p:cxnSp>
        <p:nvCxnSpPr>
          <p:cNvPr id="11" name="直接连接符 10"/>
          <p:cNvCxnSpPr/>
          <p:nvPr/>
        </p:nvCxnSpPr>
        <p:spPr>
          <a:xfrm rot="5400000" flipH="1" flipV="1">
            <a:off x="6819900" y="4305300"/>
            <a:ext cx="685800" cy="304800"/>
          </a:xfrm>
          <a:prstGeom prst="line">
            <a:avLst/>
          </a:prstGeom>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rot="16200000" flipH="1">
            <a:off x="7010400" y="5486400"/>
            <a:ext cx="381000" cy="38100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标题 1"/>
          <p:cNvSpPr>
            <a:spLocks noGrp="1"/>
          </p:cNvSpPr>
          <p:nvPr>
            <p:ph type="title"/>
          </p:nvPr>
        </p:nvSpPr>
        <p:spPr>
          <a:xfrm>
            <a:off x="457200" y="122238"/>
            <a:ext cx="7543800" cy="936625"/>
          </a:xfrm>
        </p:spPr>
        <p:txBody>
          <a:bodyPr/>
          <a:lstStyle/>
          <a:p>
            <a:pPr eaLnBrk="1" hangingPunct="1">
              <a:lnSpc>
                <a:spcPct val="150000"/>
              </a:lnSpc>
            </a:pPr>
            <a:r>
              <a:rPr lang="en-US" altLang="zh-CN" dirty="0" smtClean="0"/>
              <a:t>Conclusions  -- </a:t>
            </a:r>
            <a:r>
              <a:rPr lang="en-US" sz="3600" dirty="0" err="1" smtClean="0">
                <a:solidFill>
                  <a:srgbClr val="C00000"/>
                </a:solidFill>
              </a:rPr>
              <a:t>AdaptiveTC</a:t>
            </a:r>
            <a:endParaRPr lang="zh-CN" altLang="en-US" sz="3600" dirty="0" smtClean="0">
              <a:solidFill>
                <a:srgbClr val="C00000"/>
              </a:solidFill>
            </a:endParaRPr>
          </a:p>
        </p:txBody>
      </p:sp>
      <p:sp>
        <p:nvSpPr>
          <p:cNvPr id="22531" name="内容占位符 2"/>
          <p:cNvSpPr>
            <a:spLocks noGrp="1"/>
          </p:cNvSpPr>
          <p:nvPr>
            <p:ph idx="1"/>
          </p:nvPr>
        </p:nvSpPr>
        <p:spPr>
          <a:xfrm>
            <a:off x="457200" y="1219200"/>
            <a:ext cx="8229600" cy="4932363"/>
          </a:xfrm>
        </p:spPr>
        <p:txBody>
          <a:bodyPr/>
          <a:lstStyle/>
          <a:p>
            <a:r>
              <a:rPr lang="en-US" dirty="0" smtClean="0">
                <a:solidFill>
                  <a:srgbClr val="FF0000"/>
                </a:solidFill>
              </a:rPr>
              <a:t>An adaptive task creation strategy </a:t>
            </a:r>
            <a:r>
              <a:rPr lang="en-US" dirty="0" smtClean="0"/>
              <a:t>controls the tasks granularity.</a:t>
            </a:r>
          </a:p>
          <a:p>
            <a:pPr lvl="1"/>
            <a:r>
              <a:rPr lang="en-US" dirty="0" smtClean="0"/>
              <a:t>Reducing the system overhead </a:t>
            </a:r>
          </a:p>
          <a:p>
            <a:pPr lvl="1"/>
            <a:r>
              <a:rPr lang="en-US" dirty="0" smtClean="0"/>
              <a:t>Achieving a good load balancing </a:t>
            </a:r>
          </a:p>
          <a:p>
            <a:pPr lvl="1"/>
            <a:endParaRPr lang="en-US" dirty="0" smtClean="0"/>
          </a:p>
          <a:p>
            <a:r>
              <a:rPr lang="en-US" dirty="0" smtClean="0">
                <a:solidFill>
                  <a:srgbClr val="FF0000"/>
                </a:solidFill>
              </a:rPr>
              <a:t>A new data attribute </a:t>
            </a:r>
            <a:r>
              <a:rPr lang="en-US" i="1" dirty="0" err="1" smtClean="0">
                <a:solidFill>
                  <a:srgbClr val="FF0000"/>
                </a:solidFill>
              </a:rPr>
              <a:t>taskprivate</a:t>
            </a:r>
            <a:r>
              <a:rPr lang="en-US" i="1" dirty="0" smtClean="0">
                <a:solidFill>
                  <a:srgbClr val="FF0000"/>
                </a:solidFill>
              </a:rPr>
              <a:t> </a:t>
            </a:r>
            <a:r>
              <a:rPr lang="en-US" dirty="0" smtClean="0"/>
              <a:t>is introduced for workspace variables.</a:t>
            </a:r>
          </a:p>
          <a:p>
            <a:pPr lvl="1"/>
            <a:r>
              <a:rPr lang="en-US" dirty="0" smtClean="0"/>
              <a:t>Improving the programmability</a:t>
            </a:r>
          </a:p>
          <a:p>
            <a:pPr lvl="1"/>
            <a:r>
              <a:rPr lang="en-US" dirty="0" smtClean="0"/>
              <a:t>Reducing the cost of workspace copying with an adaptive task creation strategy</a:t>
            </a:r>
          </a:p>
          <a:p>
            <a:endParaRPr lang="zh-CN" altLang="en-US" dirty="0" smtClean="0"/>
          </a:p>
        </p:txBody>
      </p:sp>
      <p:sp>
        <p:nvSpPr>
          <p:cNvPr id="22532" name="灯片编号占位符 3"/>
          <p:cNvSpPr>
            <a:spLocks noGrp="1"/>
          </p:cNvSpPr>
          <p:nvPr>
            <p:ph type="sldNum" sz="quarter" idx="12"/>
          </p:nvPr>
        </p:nvSpPr>
        <p:spPr>
          <a:noFill/>
        </p:spPr>
        <p:txBody>
          <a:bodyPr/>
          <a:lstStyle/>
          <a:p>
            <a:fld id="{DF5D85EF-254F-4B7E-A141-92F3C56E00C6}" type="slidenum">
              <a:rPr lang="en-US" altLang="zh-CN" smtClean="0"/>
              <a:pPr/>
              <a:t>19</a:t>
            </a:fld>
            <a:endParaRPr lang="en-US" altLang="zh-CN" dirty="0" smtClean="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6"/>
          <p:cNvSpPr>
            <a:spLocks noGrp="1" noChangeArrowheads="1"/>
          </p:cNvSpPr>
          <p:nvPr>
            <p:ph type="title"/>
          </p:nvPr>
        </p:nvSpPr>
        <p:spPr>
          <a:xfrm>
            <a:off x="1752600" y="2514600"/>
            <a:ext cx="5105400" cy="1371600"/>
          </a:xfrm>
        </p:spPr>
        <p:txBody>
          <a:bodyPr/>
          <a:lstStyle/>
          <a:p>
            <a:pPr eaLnBrk="1" hangingPunct="1"/>
            <a:r>
              <a:rPr lang="en-US" altLang="zh-CN" sz="8300" smtClean="0"/>
              <a:t>Thanks</a:t>
            </a:r>
            <a:r>
              <a:rPr lang="zh-CN" altLang="en-US" sz="8300" smtClean="0"/>
              <a:t>！</a:t>
            </a:r>
          </a:p>
        </p:txBody>
      </p:sp>
      <p:sp>
        <p:nvSpPr>
          <p:cNvPr id="23555" name="灯片编号占位符 2"/>
          <p:cNvSpPr>
            <a:spLocks noGrp="1"/>
          </p:cNvSpPr>
          <p:nvPr>
            <p:ph type="sldNum" sz="quarter" idx="12"/>
          </p:nvPr>
        </p:nvSpPr>
        <p:spPr>
          <a:noFill/>
        </p:spPr>
        <p:txBody>
          <a:bodyPr/>
          <a:lstStyle/>
          <a:p>
            <a:fld id="{70CD5FEE-304E-422D-BF1B-0FD17061BB4F}" type="slidenum">
              <a:rPr lang="en-US" altLang="zh-CN" smtClean="0"/>
              <a:pPr/>
              <a:t>20</a:t>
            </a:fld>
            <a:endParaRPr lang="en-US" altLang="zh-CN"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计算所PPT模板－3">
  <a:themeElements>
    <a:clrScheme name="计算所PPT模板－3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计算所PPT模板－3">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dirty="0" smtClean="0"/>
        </a:defPPr>
      </a:lstStyle>
    </a:txDef>
  </a:objectDefaults>
  <a:extraClrSchemeLst>
    <a:extraClrScheme>
      <a:clrScheme name="计算所PPT模板－3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计算所PPT模板－3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计算所PPT模板－3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计算所PPT模板－3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计算所PPT模板－3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计算所PPT模板－3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计算所PPT模板－3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计算所PPT模板－3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计算所PPT模板－3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计算所PPT模板－3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11688</TotalTime>
  <Words>1429</Words>
  <Application>Microsoft Office PowerPoint</Application>
  <PresentationFormat>全屏显示(4:3)</PresentationFormat>
  <Paragraphs>226</Paragraphs>
  <Slides>20</Slides>
  <Notes>20</Notes>
  <HiddenSlides>0</HiddenSlides>
  <MMClips>0</MMClips>
  <ScaleCrop>false</ScaleCrop>
  <HeadingPairs>
    <vt:vector size="8" baseType="variant">
      <vt:variant>
        <vt:lpstr>主题</vt:lpstr>
      </vt:variant>
      <vt:variant>
        <vt:i4>1</vt:i4>
      </vt:variant>
      <vt:variant>
        <vt:lpstr>链接</vt:lpstr>
      </vt:variant>
      <vt:variant>
        <vt:i4>6</vt:i4>
      </vt:variant>
      <vt:variant>
        <vt:lpstr>嵌入 OLE 服务器</vt:lpstr>
      </vt:variant>
      <vt:variant>
        <vt:i4>1</vt:i4>
      </vt:variant>
      <vt:variant>
        <vt:lpstr>幻灯片标题</vt:lpstr>
      </vt:variant>
      <vt:variant>
        <vt:i4>20</vt:i4>
      </vt:variant>
    </vt:vector>
  </HeadingPairs>
  <TitlesOfParts>
    <vt:vector size="28" baseType="lpstr">
      <vt:lpstr>计算所PPT模板－3</vt:lpstr>
      <vt:lpstr>D:\wlei_work\0_MY-DOCS\WLEI-海鸥\case_cilk_nqueens_ppt.vsd\Drawing\~页-11\流程图形状</vt:lpstr>
      <vt:lpstr>D:\wlei_work\0_MY-DOCS\WLEI-海鸥\case_cilk_nqueens_ppt.vsd\Drawing\~页-11\流程图形状.4</vt:lpstr>
      <vt:lpstr>D:\wlei_work\0_MY-DOCS\WLEI-海鸥\case_cilk_nqueens_ppt.vsd\Drawing\~页-11\流程图形状.3</vt:lpstr>
      <vt:lpstr>D:\wlei_work\0_MY-DOCS\WLEI-海鸥\case_cilk_nqueens_ppt.vsd\Drawing\~页-11\流程图形状.2</vt:lpstr>
      <vt:lpstr>case_cilk_nqueens_ppt.vsd\Drawing\~页-11\流程图形状.5</vt:lpstr>
      <vt:lpstr>case_cilk_nqueens_ppt.vsd\Drawing\~页-11\流程图形状.6</vt:lpstr>
      <vt:lpstr>图表</vt:lpstr>
      <vt:lpstr>幻灯片 1</vt:lpstr>
      <vt:lpstr>Forecast </vt:lpstr>
      <vt:lpstr>Outline</vt:lpstr>
      <vt:lpstr>Background</vt:lpstr>
      <vt:lpstr>Granularity</vt:lpstr>
      <vt:lpstr>An unbalanced computation tree</vt:lpstr>
      <vt:lpstr>A cut-off strategy</vt:lpstr>
      <vt:lpstr>An adaptive task creation strategy                                      -- AdaptiveTC </vt:lpstr>
      <vt:lpstr>AdaptiveTC</vt:lpstr>
      <vt:lpstr>Which Cilk programs are correct?</vt:lpstr>
      <vt:lpstr>A new data attribute -- taskprivate</vt:lpstr>
      <vt:lpstr>Test system, test cases</vt:lpstr>
      <vt:lpstr>Test case 1 -- performance</vt:lpstr>
      <vt:lpstr>Test case 1 -- analysis</vt:lpstr>
      <vt:lpstr>Test case 2 -- performance</vt:lpstr>
      <vt:lpstr>Test case 2 -- analysis</vt:lpstr>
      <vt:lpstr>Experimental results</vt:lpstr>
      <vt:lpstr>Experimental results (cont’d)</vt:lpstr>
      <vt:lpstr>Conclusions  -- AdaptiveTC</vt:lpstr>
      <vt:lpstr>Thanks！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wlei</dc:creator>
  <cp:lastModifiedBy>wlei</cp:lastModifiedBy>
  <cp:revision>1533</cp:revision>
  <cp:lastPrinted>1601-01-01T00:00:00Z</cp:lastPrinted>
  <dcterms:created xsi:type="dcterms:W3CDTF">1601-01-01T00:00:00Z</dcterms:created>
  <dcterms:modified xsi:type="dcterms:W3CDTF">2010-05-13T01:57:14Z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Version">
    <vt:i4>1</vt:i4>
  </property>
</Properties>
</file>